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3" r:id="rId8"/>
    <p:sldId id="264" r:id="rId9"/>
    <p:sldId id="278" r:id="rId10"/>
    <p:sldId id="265" r:id="rId11"/>
    <p:sldId id="266" r:id="rId12"/>
    <p:sldId id="262" r:id="rId13"/>
    <p:sldId id="281" r:id="rId14"/>
    <p:sldId id="282" r:id="rId15"/>
    <p:sldId id="274" r:id="rId16"/>
    <p:sldId id="276" r:id="rId17"/>
    <p:sldId id="275" r:id="rId18"/>
    <p:sldId id="277"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58844" autoAdjust="0"/>
  </p:normalViewPr>
  <p:slideViewPr>
    <p:cSldViewPr>
      <p:cViewPr>
        <p:scale>
          <a:sx n="54" d="100"/>
          <a:sy n="54" d="100"/>
        </p:scale>
        <p:origin x="-725" y="5"/>
      </p:cViewPr>
      <p:guideLst>
        <p:guide orient="horz" pos="2160"/>
        <p:guide pos="2880"/>
      </p:guideLst>
    </p:cSldViewPr>
  </p:slideViewPr>
  <p:outlineViewPr>
    <p:cViewPr>
      <p:scale>
        <a:sx n="33" d="100"/>
        <a:sy n="33" d="100"/>
      </p:scale>
      <p:origin x="0" y="7843"/>
    </p:cViewPr>
  </p:outlineViewPr>
  <p:notesTextViewPr>
    <p:cViewPr>
      <p:scale>
        <a:sx n="100" d="100"/>
        <a:sy n="100" d="100"/>
      </p:scale>
      <p:origin x="0" y="0"/>
    </p:cViewPr>
  </p:notesTextViewPr>
  <p:notesViewPr>
    <p:cSldViewPr>
      <p:cViewPr varScale="1">
        <p:scale>
          <a:sx n="65" d="100"/>
          <a:sy n="65" d="100"/>
        </p:scale>
        <p:origin x="-1426" y="-72"/>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59AF8BE-E389-4E3F-9130-38F5906521E7}" type="datetimeFigureOut">
              <a:rPr lang="en-CA" smtClean="0"/>
              <a:pPr/>
              <a:t>2013-03-22</a:t>
            </a:fld>
            <a:endParaRPr lang="en-CA"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E6C9197-5A0C-4191-8DEC-2B7CF0AEAE7B}" type="slidenum">
              <a:rPr lang="en-CA" smtClean="0"/>
              <a:pPr/>
              <a:t>‹#›</a:t>
            </a:fld>
            <a:endParaRPr lang="en-CA" dirty="0"/>
          </a:p>
        </p:txBody>
      </p:sp>
    </p:spTree>
    <p:extLst>
      <p:ext uri="{BB962C8B-B14F-4D97-AF65-F5344CB8AC3E}">
        <p14:creationId xmlns:p14="http://schemas.microsoft.com/office/powerpoint/2010/main" xmlns="" val="1819296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A24E972-1C10-4A01-8B35-08E3DD0C1062}" type="datetimeFigureOut">
              <a:rPr lang="en-CA" smtClean="0"/>
              <a:pPr/>
              <a:t>2013-03-22</a:t>
            </a:fld>
            <a:endParaRPr lang="en-CA"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902CA7E-9150-43D6-ABDD-B06095E65AE0}" type="slidenum">
              <a:rPr lang="en-CA" smtClean="0"/>
              <a:pPr/>
              <a:t>‹#›</a:t>
            </a:fld>
            <a:endParaRPr lang="en-CA" dirty="0"/>
          </a:p>
        </p:txBody>
      </p:sp>
    </p:spTree>
    <p:extLst>
      <p:ext uri="{BB962C8B-B14F-4D97-AF65-F5344CB8AC3E}">
        <p14:creationId xmlns:p14="http://schemas.microsoft.com/office/powerpoint/2010/main" xmlns="" val="1522069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www.merriam-webster.com/dictionary/explanation" TargetMode="External"/><Relationship Id="rId13" Type="http://schemas.openxmlformats.org/officeDocument/2006/relationships/hyperlink" Target="http://www.businessdictionary.com/definition/developed.html" TargetMode="External"/><Relationship Id="rId3" Type="http://schemas.openxmlformats.org/officeDocument/2006/relationships/hyperlink" Target="http://www.merriam-webster.com/dictionary/basis" TargetMode="External"/><Relationship Id="rId7" Type="http://schemas.openxmlformats.org/officeDocument/2006/relationships/hyperlink" Target="http://www.merriam-webster.com/dictionary/case" TargetMode="External"/><Relationship Id="rId12" Type="http://schemas.openxmlformats.org/officeDocument/2006/relationships/hyperlink" Target="http://www.businessdictionary.com/definition/selection.html" TargetMode="External"/><Relationship Id="rId2" Type="http://schemas.openxmlformats.org/officeDocument/2006/relationships/slide" Target="../slides/slide4.xml"/><Relationship Id="rId16" Type="http://schemas.openxmlformats.org/officeDocument/2006/relationships/hyperlink" Target="http://www.businessdictionary.com/definition/deemed.html" TargetMode="External"/><Relationship Id="rId1" Type="http://schemas.openxmlformats.org/officeDocument/2006/relationships/notesMaster" Target="../notesMasters/notesMaster1.xml"/><Relationship Id="rId6" Type="http://schemas.openxmlformats.org/officeDocument/2006/relationships/hyperlink" Target="http://www.merriam-webster.com/dictionary/argument" TargetMode="External"/><Relationship Id="rId11" Type="http://schemas.openxmlformats.org/officeDocument/2006/relationships/hyperlink" Target="http://www.businessdictionary.com/definition/choice.html" TargetMode="External"/><Relationship Id="rId5" Type="http://schemas.openxmlformats.org/officeDocument/2006/relationships/hyperlink" Target="http://www.merriam-webster.com/dictionary/accounting" TargetMode="External"/><Relationship Id="rId15" Type="http://schemas.openxmlformats.org/officeDocument/2006/relationships/hyperlink" Target="http://www.businessdictionary.com/definition/assumptions.html" TargetMode="External"/><Relationship Id="rId10" Type="http://schemas.openxmlformats.org/officeDocument/2006/relationships/hyperlink" Target="http://www.businessdictionary.com/definition/document.html" TargetMode="External"/><Relationship Id="rId4" Type="http://schemas.openxmlformats.org/officeDocument/2006/relationships/hyperlink" Target="http://www.merriam-webster.com/dictionary/account" TargetMode="External"/><Relationship Id="rId9" Type="http://schemas.openxmlformats.org/officeDocument/2006/relationships/hyperlink" Target="http://www.merriam-webster.com/dictionary/reason" TargetMode="External"/><Relationship Id="rId14" Type="http://schemas.openxmlformats.org/officeDocument/2006/relationships/hyperlink" Target="http://www.businessdictionary.com/definition/information.html"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a:r>
              <a:rPr lang="en-CA" baseline="0" dirty="0" smtClean="0"/>
              <a:t>Handouts</a:t>
            </a:r>
          </a:p>
          <a:p>
            <a:pPr marL="457200" lvl="2"/>
            <a:r>
              <a:rPr lang="en-CA" baseline="0" dirty="0" smtClean="0"/>
              <a:t>Agenda (attached to Outlook invitation)</a:t>
            </a:r>
          </a:p>
          <a:p>
            <a:pPr marL="457200" lvl="2"/>
            <a:r>
              <a:rPr lang="en-CA" baseline="0" dirty="0" smtClean="0"/>
              <a:t>PowerPoint presentation with speaking notes</a:t>
            </a:r>
          </a:p>
          <a:p>
            <a:pPr marL="457200" lvl="2"/>
            <a:r>
              <a:rPr lang="en-CA" baseline="0" dirty="0" smtClean="0"/>
              <a:t>Group Discussion #1 and #2 Handout</a:t>
            </a:r>
          </a:p>
          <a:p>
            <a:pPr marL="457200" lvl="2"/>
            <a:r>
              <a:rPr lang="en-CA" baseline="0" dirty="0" smtClean="0"/>
              <a:t>Response to Parking Lot Issues from the January 25, 2012 Chilliwack  workshop</a:t>
            </a:r>
          </a:p>
          <a:p>
            <a:pPr marL="0" lvl="1"/>
            <a:endParaRPr lang="en-CA" baseline="0" dirty="0" smtClean="0"/>
          </a:p>
          <a:p>
            <a:pPr marL="0" lvl="1"/>
            <a:r>
              <a:rPr lang="en-CA" baseline="0" dirty="0" smtClean="0"/>
              <a:t>Review Agenda</a:t>
            </a:r>
          </a:p>
          <a:p>
            <a:pPr marL="0" lvl="1"/>
            <a:r>
              <a:rPr lang="en-CA" baseline="0" dirty="0" smtClean="0"/>
              <a:t>Emergency Evacuation direction and other logistics</a:t>
            </a:r>
          </a:p>
          <a:p>
            <a:pPr marL="0" lvl="1"/>
            <a:r>
              <a:rPr lang="en-CA" baseline="0" dirty="0" smtClean="0"/>
              <a:t>We will record parking lot issues and follow up with answers as needed</a:t>
            </a:r>
          </a:p>
          <a:p>
            <a:pPr marL="0" lvl="1"/>
            <a:r>
              <a:rPr lang="en-CA" baseline="0" dirty="0" smtClean="0"/>
              <a:t>If you haven’t done so, please make sure we’ve recorded your participation</a:t>
            </a:r>
          </a:p>
          <a:p>
            <a:r>
              <a:rPr lang="en-CA" dirty="0" smtClean="0"/>
              <a:t>Recognize efforts of CRIT working</a:t>
            </a:r>
            <a:r>
              <a:rPr lang="en-CA" baseline="0" dirty="0" smtClean="0"/>
              <a:t> group</a:t>
            </a:r>
          </a:p>
          <a:p>
            <a:pPr lvl="1"/>
            <a:r>
              <a:rPr lang="en-CA" u="sng" baseline="0" dirty="0" smtClean="0"/>
              <a:t>Gilbert Richir, FLNR South Island District</a:t>
            </a:r>
          </a:p>
          <a:p>
            <a:pPr lvl="1"/>
            <a:r>
              <a:rPr lang="en-CA" baseline="0" dirty="0" smtClean="0"/>
              <a:t>Mike Larock, ABCFP</a:t>
            </a:r>
          </a:p>
          <a:p>
            <a:pPr lvl="1"/>
            <a:r>
              <a:rPr lang="en-CA" baseline="0" dirty="0" smtClean="0"/>
              <a:t>Joe LeBlanc, International Forest Products Ltd.</a:t>
            </a:r>
          </a:p>
          <a:p>
            <a:pPr marL="0" lvl="1"/>
            <a:r>
              <a:rPr lang="en-CA" baseline="0" dirty="0" smtClean="0"/>
              <a:t>Introduce presenters</a:t>
            </a:r>
          </a:p>
        </p:txBody>
      </p:sp>
      <p:sp>
        <p:nvSpPr>
          <p:cNvPr id="4" name="Slide Number Placeholder 3"/>
          <p:cNvSpPr>
            <a:spLocks noGrp="1"/>
          </p:cNvSpPr>
          <p:nvPr>
            <p:ph type="sldNum" sz="quarter" idx="10"/>
          </p:nvPr>
        </p:nvSpPr>
        <p:spPr/>
        <p:txBody>
          <a:bodyPr/>
          <a:lstStyle/>
          <a:p>
            <a:fld id="{6902CA7E-9150-43D6-ABDD-B06095E65AE0}" type="slidenum">
              <a:rPr lang="en-CA" smtClean="0"/>
              <a:pPr/>
              <a:t>2</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History of the issue (brief</a:t>
            </a:r>
            <a:r>
              <a:rPr lang="en-CA" baseline="0" dirty="0" smtClean="0"/>
              <a:t> run down on how FMLT and CRIT worked to come to this point).</a:t>
            </a:r>
            <a:endParaRPr lang="en-CA" dirty="0" smtClean="0"/>
          </a:p>
          <a:p>
            <a:endParaRPr lang="en-CA" dirty="0" smtClean="0"/>
          </a:p>
          <a:p>
            <a:pPr defTabSz="931774">
              <a:defRPr/>
            </a:pPr>
            <a:r>
              <a:rPr lang="en-CA" dirty="0" smtClean="0"/>
              <a:t>Objective </a:t>
            </a:r>
          </a:p>
          <a:p>
            <a:pPr defTabSz="931774">
              <a:defRPr/>
            </a:pPr>
            <a:r>
              <a:rPr lang="en-CA" dirty="0" smtClean="0"/>
              <a:t>Direct - Common understanding of how professional rationales are used to support forest tenure holder and government agency business processes (originally identified</a:t>
            </a:r>
            <a:r>
              <a:rPr lang="en-CA" baseline="0" dirty="0" smtClean="0"/>
              <a:t> in Chilliwack District)</a:t>
            </a:r>
          </a:p>
          <a:p>
            <a:pPr defTabSz="931774">
              <a:defRPr/>
            </a:pPr>
            <a:r>
              <a:rPr lang="en-CA" dirty="0" smtClean="0"/>
              <a:t>Indirect - Build professional reliance capacity within all coast</a:t>
            </a:r>
            <a:r>
              <a:rPr lang="en-CA" baseline="0" dirty="0" smtClean="0"/>
              <a:t> area districts</a:t>
            </a:r>
            <a:endParaRPr lang="en-CA" dirty="0" smtClean="0"/>
          </a:p>
          <a:p>
            <a:endParaRPr lang="en-CA" baseline="0" dirty="0" smtClean="0"/>
          </a:p>
          <a:p>
            <a:r>
              <a:rPr lang="en-CA" baseline="0" dirty="0" smtClean="0"/>
              <a:t>Goal for the day (what success looks like). </a:t>
            </a:r>
            <a:r>
              <a:rPr lang="en-CA" dirty="0" smtClean="0"/>
              <a:t>Participants should come away from workshop understanding </a:t>
            </a:r>
          </a:p>
          <a:p>
            <a:pPr marL="465887" lvl="1" defTabSz="931774" fontAlgn="base">
              <a:buFont typeface="Arial" pitchFamily="34" charset="0"/>
              <a:buChar char="•"/>
              <a:defRPr/>
            </a:pPr>
            <a:r>
              <a:rPr lang="en-CA" dirty="0" smtClean="0"/>
              <a:t>Answers to questions/issues identified through the District FMLT or as identified during discussion, e.g. when, what, who, where and why professional rationales are used</a:t>
            </a:r>
          </a:p>
          <a:p>
            <a:pPr lvl="1" fontAlgn="base">
              <a:buFont typeface="Arial" pitchFamily="34" charset="0"/>
              <a:buChar char="•"/>
            </a:pPr>
            <a:r>
              <a:rPr lang="en-CA" dirty="0" smtClean="0"/>
              <a:t>Understand how professional rationales support the roles and responsibilities of forest practitioners, e.g. prescribing and reviewing professional, tenure holder and decision maker</a:t>
            </a:r>
          </a:p>
          <a:p>
            <a:pPr lvl="1" fontAlgn="base">
              <a:buFont typeface="Arial" pitchFamily="34" charset="0"/>
              <a:buChar char="•"/>
            </a:pPr>
            <a:r>
              <a:rPr lang="en-CA" dirty="0" smtClean="0"/>
              <a:t>Identify tasks and action plans necessary to support professional rationales in your</a:t>
            </a:r>
            <a:r>
              <a:rPr lang="en-CA" baseline="0" dirty="0" smtClean="0"/>
              <a:t> District</a:t>
            </a:r>
            <a:r>
              <a:rPr lang="en-CA" dirty="0" smtClean="0"/>
              <a:t> (as needed).</a:t>
            </a:r>
          </a:p>
          <a:p>
            <a:endParaRPr lang="en-CA" baseline="0" dirty="0" smtClean="0"/>
          </a:p>
          <a:p>
            <a:r>
              <a:rPr lang="en-CA" baseline="0" dirty="0" smtClean="0"/>
              <a:t>View from </a:t>
            </a:r>
            <a:r>
              <a:rPr lang="en-CA" u="sng" baseline="0" dirty="0" smtClean="0">
                <a:solidFill>
                  <a:srgbClr val="FF0000"/>
                </a:solidFill>
              </a:rPr>
              <a:t>FMLT co-chair </a:t>
            </a:r>
            <a:r>
              <a:rPr lang="en-CA" baseline="0" dirty="0" smtClean="0"/>
              <a:t>perspective</a:t>
            </a:r>
          </a:p>
          <a:p>
            <a:endParaRPr lang="en-CA" baseline="0" dirty="0" smtClean="0"/>
          </a:p>
          <a:p>
            <a:r>
              <a:rPr lang="en-CA" u="none" baseline="0" dirty="0" smtClean="0"/>
              <a:t>Ask participants to share experience using professional rationales</a:t>
            </a:r>
            <a:endParaRPr lang="en-CA" u="none"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3</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endParaRPr lang="en-CA" dirty="0" smtClean="0"/>
          </a:p>
          <a:p>
            <a:pPr fontAlgn="base"/>
            <a:r>
              <a:rPr lang="en-CA" b="1" dirty="0" smtClean="0"/>
              <a:t>Dictionary Definition</a:t>
            </a:r>
            <a:endParaRPr lang="en-CA" dirty="0" smtClean="0"/>
          </a:p>
          <a:p>
            <a:r>
              <a:rPr lang="en-CA" dirty="0" smtClean="0"/>
              <a:t>1</a:t>
            </a:r>
            <a:r>
              <a:rPr lang="en-CA" b="1" dirty="0" smtClean="0"/>
              <a:t>:</a:t>
            </a:r>
            <a:r>
              <a:rPr lang="en-CA" dirty="0" smtClean="0"/>
              <a:t> an explanation of controlling principles of opinion, belief, practice, or phenomena </a:t>
            </a:r>
          </a:p>
          <a:p>
            <a:r>
              <a:rPr lang="en-CA" dirty="0" smtClean="0"/>
              <a:t>2</a:t>
            </a:r>
            <a:r>
              <a:rPr lang="en-CA" b="1" dirty="0" smtClean="0"/>
              <a:t>:</a:t>
            </a:r>
            <a:r>
              <a:rPr lang="en-CA" dirty="0" smtClean="0"/>
              <a:t> an underlying reason </a:t>
            </a:r>
            <a:r>
              <a:rPr lang="en-CA" b="1" dirty="0" smtClean="0"/>
              <a:t>:</a:t>
            </a:r>
            <a:r>
              <a:rPr lang="en-CA" dirty="0" smtClean="0"/>
              <a:t> </a:t>
            </a:r>
            <a:r>
              <a:rPr lang="en-CA" cap="small" dirty="0" smtClean="0">
                <a:hlinkClick r:id="rId3"/>
              </a:rPr>
              <a:t>basis</a:t>
            </a:r>
            <a:r>
              <a:rPr lang="en-CA" dirty="0" smtClean="0"/>
              <a:t> </a:t>
            </a:r>
          </a:p>
          <a:p>
            <a:r>
              <a:rPr lang="en-CA" dirty="0" smtClean="0"/>
              <a:t>Synonyms: </a:t>
            </a:r>
            <a:r>
              <a:rPr lang="en-CA" cap="small" dirty="0" smtClean="0">
                <a:hlinkClick r:id="rId4"/>
              </a:rPr>
              <a:t>account</a:t>
            </a:r>
            <a:r>
              <a:rPr lang="en-CA" dirty="0" smtClean="0"/>
              <a:t>, </a:t>
            </a:r>
            <a:r>
              <a:rPr lang="en-CA" cap="small" dirty="0" smtClean="0">
                <a:hlinkClick r:id="rId5"/>
              </a:rPr>
              <a:t>accounting</a:t>
            </a:r>
            <a:r>
              <a:rPr lang="en-CA" dirty="0" smtClean="0"/>
              <a:t>, </a:t>
            </a:r>
            <a:r>
              <a:rPr lang="en-CA" cap="small" dirty="0" smtClean="0">
                <a:hlinkClick r:id="rId6"/>
              </a:rPr>
              <a:t>argument</a:t>
            </a:r>
            <a:r>
              <a:rPr lang="en-CA" dirty="0" smtClean="0"/>
              <a:t>, </a:t>
            </a:r>
            <a:r>
              <a:rPr lang="en-CA" cap="small" dirty="0" smtClean="0">
                <a:hlinkClick r:id="rId7"/>
              </a:rPr>
              <a:t>case</a:t>
            </a:r>
            <a:r>
              <a:rPr lang="en-CA" dirty="0" smtClean="0"/>
              <a:t>, </a:t>
            </a:r>
            <a:r>
              <a:rPr lang="en-CA" cap="small" dirty="0" smtClean="0">
                <a:hlinkClick r:id="rId8"/>
              </a:rPr>
              <a:t>explanation</a:t>
            </a:r>
            <a:r>
              <a:rPr lang="en-CA" dirty="0" smtClean="0"/>
              <a:t>, </a:t>
            </a:r>
            <a:r>
              <a:rPr lang="en-CA" cap="small" dirty="0" smtClean="0">
                <a:hlinkClick r:id="rId9"/>
              </a:rPr>
              <a:t>reason</a:t>
            </a:r>
            <a:endParaRPr lang="en-CA" dirty="0" smtClean="0"/>
          </a:p>
          <a:p>
            <a:r>
              <a:rPr lang="en-CA" dirty="0" smtClean="0"/>
              <a:t>Rationales usually </a:t>
            </a:r>
            <a:r>
              <a:rPr lang="en-CA" dirty="0" smtClean="0">
                <a:hlinkClick r:id="rId10"/>
              </a:rPr>
              <a:t>document</a:t>
            </a:r>
            <a:r>
              <a:rPr lang="en-CA" dirty="0" smtClean="0"/>
              <a:t> (1) why a particular </a:t>
            </a:r>
            <a:r>
              <a:rPr lang="en-CA" dirty="0" smtClean="0">
                <a:hlinkClick r:id="rId11"/>
              </a:rPr>
              <a:t>choice</a:t>
            </a:r>
            <a:r>
              <a:rPr lang="en-CA" dirty="0" smtClean="0"/>
              <a:t> was made, (2) how the basis of its </a:t>
            </a:r>
            <a:r>
              <a:rPr lang="en-CA" dirty="0" smtClean="0">
                <a:hlinkClick r:id="rId12"/>
              </a:rPr>
              <a:t>selection</a:t>
            </a:r>
            <a:r>
              <a:rPr lang="en-CA" dirty="0" smtClean="0"/>
              <a:t> was </a:t>
            </a:r>
            <a:r>
              <a:rPr lang="en-CA" dirty="0" smtClean="0">
                <a:hlinkClick r:id="rId13"/>
              </a:rPr>
              <a:t>developed</a:t>
            </a:r>
            <a:r>
              <a:rPr lang="en-CA" dirty="0" smtClean="0"/>
              <a:t>, (3) why and how the particular </a:t>
            </a:r>
            <a:r>
              <a:rPr lang="en-CA" dirty="0" smtClean="0">
                <a:hlinkClick r:id="rId14"/>
              </a:rPr>
              <a:t>information</a:t>
            </a:r>
            <a:r>
              <a:rPr lang="en-CA" dirty="0" smtClean="0"/>
              <a:t> or </a:t>
            </a:r>
            <a:r>
              <a:rPr lang="en-CA" dirty="0" smtClean="0">
                <a:hlinkClick r:id="rId15"/>
              </a:rPr>
              <a:t>assumptions</a:t>
            </a:r>
            <a:r>
              <a:rPr lang="en-CA" dirty="0" smtClean="0"/>
              <a:t> were relied on, and (4) why the conclusion is </a:t>
            </a:r>
            <a:r>
              <a:rPr lang="en-CA" dirty="0" smtClean="0">
                <a:hlinkClick r:id="rId16"/>
              </a:rPr>
              <a:t>deemed</a:t>
            </a:r>
            <a:r>
              <a:rPr lang="en-CA" dirty="0" smtClean="0"/>
              <a:t> credible or realistic.</a:t>
            </a:r>
          </a:p>
          <a:p>
            <a:pPr defTabSz="931774" fontAlgn="base">
              <a:defRPr/>
            </a:pPr>
            <a:endParaRPr lang="en-CA" dirty="0" smtClean="0"/>
          </a:p>
          <a:p>
            <a:pPr marL="0" marR="0" indent="0" algn="l" defTabSz="931774" rtl="0" eaLnBrk="1" fontAlgn="base" latinLnBrk="0" hangingPunct="1">
              <a:lnSpc>
                <a:spcPct val="100000"/>
              </a:lnSpc>
              <a:spcBef>
                <a:spcPts val="0"/>
              </a:spcBef>
              <a:spcAft>
                <a:spcPts val="0"/>
              </a:spcAft>
              <a:buClrTx/>
              <a:buSzTx/>
              <a:buFontTx/>
              <a:buNone/>
              <a:tabLst/>
              <a:defRPr/>
            </a:pPr>
            <a:r>
              <a:rPr lang="en-CA" b="1" dirty="0" smtClean="0"/>
              <a:t>Professional Rationale</a:t>
            </a:r>
            <a:endParaRPr lang="en-CA" dirty="0" smtClean="0"/>
          </a:p>
          <a:p>
            <a:pPr defTabSz="931774" fontAlgn="base">
              <a:buFont typeface="Arial" pitchFamily="34" charset="0"/>
              <a:buChar char="•"/>
              <a:defRPr/>
            </a:pPr>
            <a:r>
              <a:rPr lang="en-CA" dirty="0" smtClean="0"/>
              <a:t>Provides a framework for developing advice/prescription and planning an activity.  The basis from which good forest management decisions are made.</a:t>
            </a:r>
          </a:p>
          <a:p>
            <a:pPr defTabSz="931774" fontAlgn="base">
              <a:buFont typeface="Arial" pitchFamily="34" charset="0"/>
              <a:buChar char="•"/>
              <a:defRPr/>
            </a:pPr>
            <a:r>
              <a:rPr lang="en-CA" dirty="0" smtClean="0"/>
              <a:t>Explain the intent of a decision or prescription so it can be understood and implemented</a:t>
            </a:r>
          </a:p>
          <a:p>
            <a:pPr lvl="0" fontAlgn="base">
              <a:buFont typeface="Arial" pitchFamily="34" charset="0"/>
              <a:buChar char="•"/>
            </a:pPr>
            <a:r>
              <a:rPr lang="en-CA" dirty="0" smtClean="0"/>
              <a:t>Support a decision or action</a:t>
            </a:r>
          </a:p>
          <a:p>
            <a:pPr defTabSz="931774" fontAlgn="base">
              <a:buFont typeface="Arial" pitchFamily="34" charset="0"/>
              <a:buChar char="•"/>
              <a:defRPr/>
            </a:pPr>
            <a:r>
              <a:rPr lang="en-CA" dirty="0" smtClean="0"/>
              <a:t>Accountability tool</a:t>
            </a:r>
          </a:p>
          <a:p>
            <a:pPr marL="0" marR="0" indent="0" algn="l" defTabSz="931774" rtl="0" eaLnBrk="1" fontAlgn="base"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Regardless of the level of professional experience or how much weight your professional opinion carries, the thought process that goes into a plan, decision or action rationale should be the same.  What may differ is the extent of documentation.  A professional with less experience will likely need to research and reference more information as part of a rationale compared to a leading expert.</a:t>
            </a:r>
          </a:p>
          <a:p>
            <a:pPr defTabSz="931774" fontAlgn="base">
              <a:buFont typeface="Arial" pitchFamily="34" charset="0"/>
              <a:buChar char="•"/>
              <a:defRPr/>
            </a:pPr>
            <a:endParaRPr lang="en-CA" baseline="0" dirty="0" smtClean="0"/>
          </a:p>
          <a:p>
            <a:pPr defTabSz="931774" fontAlgn="base">
              <a:buFont typeface="Arial" pitchFamily="34" charset="0"/>
              <a:buChar char="•"/>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4</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fontAlgn="base"/>
            <a:r>
              <a:rPr lang="en-CA" b="1" dirty="0" smtClean="0"/>
              <a:t>Foresters Act Direction and Guidance Specific to Rationale</a:t>
            </a:r>
            <a:endParaRPr lang="en-CA" dirty="0" smtClean="0"/>
          </a:p>
          <a:p>
            <a:r>
              <a:rPr lang="en-CA" dirty="0" smtClean="0"/>
              <a:t>Bylaw 12.2.2 Completeness and Correctness Standard</a:t>
            </a:r>
          </a:p>
          <a:p>
            <a:pPr fontAlgn="base"/>
            <a:r>
              <a:rPr lang="en-CA" i="1" dirty="0" smtClean="0"/>
              <a:t>Competent members ensure their work is complete, correct and clear.</a:t>
            </a:r>
            <a:endParaRPr lang="en-CA" dirty="0" smtClean="0"/>
          </a:p>
          <a:p>
            <a:r>
              <a:rPr lang="en-CA" dirty="0" smtClean="0"/>
              <a:t>Guidelines for Interpretation</a:t>
            </a:r>
          </a:p>
          <a:p>
            <a:pPr fontAlgn="base"/>
            <a:r>
              <a:rPr lang="en-CA" i="1" u="sng" dirty="0" smtClean="0"/>
              <a:t>All work must: Be supported by sufficient rationale </a:t>
            </a:r>
            <a:r>
              <a:rPr lang="en-CA" i="1" dirty="0" smtClean="0"/>
              <a:t>so that, where required, others can implement recommendations or prescriptions for action and meet the objectives and commitments embodied in the work;</a:t>
            </a:r>
            <a:endParaRPr lang="en-CA" dirty="0" smtClean="0"/>
          </a:p>
          <a:p>
            <a:r>
              <a:rPr lang="en-CA" dirty="0" smtClean="0"/>
              <a:t>Bylaw 12.7.1 Safety Standard</a:t>
            </a:r>
          </a:p>
          <a:p>
            <a:pPr fontAlgn="base"/>
            <a:r>
              <a:rPr lang="en-CA" i="1" dirty="0" smtClean="0"/>
              <a:t>Members maintain safe work practices and consider the safety of workers and others in the practice of professional forestry.</a:t>
            </a:r>
            <a:endParaRPr lang="en-CA" dirty="0" smtClean="0"/>
          </a:p>
          <a:p>
            <a:r>
              <a:rPr lang="en-CA" dirty="0" smtClean="0"/>
              <a:t>Guidelines for Interpretation</a:t>
            </a:r>
          </a:p>
          <a:p>
            <a:pPr fontAlgn="base"/>
            <a:r>
              <a:rPr lang="en-CA" i="1" dirty="0" smtClean="0"/>
              <a:t>The following list describes some measures that members can undertake to meet the ABCFP practice standard and demonstrate their commitment to safety and cultivating a safety culture;  </a:t>
            </a:r>
            <a:r>
              <a:rPr lang="en-CA" i="1" u="sng" dirty="0" smtClean="0"/>
              <a:t>Demonstrate consideration for safety (due diligence) in rationales;</a:t>
            </a:r>
            <a:endParaRPr lang="en-CA" u="sng" dirty="0" smtClean="0"/>
          </a:p>
          <a:p>
            <a:endParaRPr lang="en-CA" dirty="0" smtClean="0"/>
          </a:p>
          <a:p>
            <a:r>
              <a:rPr lang="en-CA" b="1" dirty="0" smtClean="0"/>
              <a:t>Other Related Bylaws supported by Rationales</a:t>
            </a:r>
          </a:p>
          <a:p>
            <a:r>
              <a:rPr lang="en-CA" dirty="0" smtClean="0"/>
              <a:t>12.5.1 Members exercise due diligence by being prudent and doing all work with constant and</a:t>
            </a:r>
          </a:p>
          <a:p>
            <a:r>
              <a:rPr lang="en-CA" dirty="0" smtClean="0"/>
              <a:t>careful attention.</a:t>
            </a:r>
            <a:r>
              <a:rPr lang="en-CA" dirty="0" smtClean="0">
                <a:solidFill>
                  <a:srgbClr val="FFFF00"/>
                </a:solidFill>
              </a:rPr>
              <a:t> </a:t>
            </a:r>
          </a:p>
          <a:p>
            <a:r>
              <a:rPr lang="en-CA" dirty="0" smtClean="0">
                <a:solidFill>
                  <a:schemeClr val="tx1"/>
                </a:solidFill>
              </a:rPr>
              <a:t>10.6 Members provide their signature and seal on professional work.  This bylaw can extend to peer reviews or ancillary documentation such as a professional rationale.</a:t>
            </a:r>
          </a:p>
          <a:p>
            <a:pPr defTabSz="931774">
              <a:defRPr/>
            </a:pPr>
            <a:endParaRPr lang="en-CA" dirty="0" smtClean="0"/>
          </a:p>
          <a:p>
            <a:pPr defTabSz="931774">
              <a:defRPr/>
            </a:pPr>
            <a:r>
              <a:rPr lang="en-CA" dirty="0" smtClean="0"/>
              <a:t>Web</a:t>
            </a:r>
            <a:r>
              <a:rPr lang="en-CA" baseline="0" dirty="0" smtClean="0"/>
              <a:t> link to </a:t>
            </a:r>
            <a:r>
              <a:rPr lang="en-CA" dirty="0" smtClean="0"/>
              <a:t>ABCFP </a:t>
            </a:r>
            <a:r>
              <a:rPr lang="en-CA" i="1" dirty="0" smtClean="0"/>
              <a:t>Guidance for Professional Quality Rationales and Comments - September 2008</a:t>
            </a:r>
          </a:p>
          <a:p>
            <a:r>
              <a:rPr lang="en-CA" dirty="0" smtClean="0">
                <a:solidFill>
                  <a:schemeClr val="tx1"/>
                </a:solidFill>
              </a:rPr>
              <a:t>http://www.abcfp.ca/regulating_the_profession/documents/Pro_Quality_Rationales.pdf  </a:t>
            </a:r>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5</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Whenever you do professional work.</a:t>
            </a:r>
            <a:br>
              <a:rPr lang="en-CA" dirty="0" smtClean="0"/>
            </a:br>
            <a:r>
              <a:rPr lang="en-CA" dirty="0" smtClean="0"/>
              <a:t>Always when making a professional decision or taking professional action.</a:t>
            </a:r>
            <a:br>
              <a:rPr lang="en-CA" dirty="0" smtClean="0"/>
            </a:br>
            <a:endParaRPr lang="en-CA" dirty="0" smtClean="0"/>
          </a:p>
          <a:p>
            <a:r>
              <a:rPr lang="en-CA" dirty="0" smtClean="0"/>
              <a:t>Professional rationales can be thought</a:t>
            </a:r>
            <a:r>
              <a:rPr lang="en-CA" baseline="0" dirty="0" smtClean="0"/>
              <a:t> of as the answers to a series of questions the professional addressed in order to make a professional decision or take a professional action.  The challenge is to ensure you are asking the right questions.  Once we are comfortable with this, we need to consider;</a:t>
            </a:r>
          </a:p>
          <a:p>
            <a:pPr marL="232943" indent="-232943">
              <a:buFont typeface="+mj-lt"/>
              <a:buAutoNum type="arabicPeriod"/>
            </a:pPr>
            <a:r>
              <a:rPr lang="en-CA" baseline="0" dirty="0" smtClean="0"/>
              <a:t>when do you need to document a professional rationale?</a:t>
            </a:r>
          </a:p>
          <a:p>
            <a:pPr marL="232943" indent="-232943">
              <a:buFont typeface="+mj-lt"/>
              <a:buAutoNum type="arabicPeriod"/>
            </a:pPr>
            <a:r>
              <a:rPr lang="en-CA" baseline="0" dirty="0" smtClean="0"/>
              <a:t>when do you need to submit or request a professional rationale?</a:t>
            </a:r>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6</a:t>
            </a:fld>
            <a:endParaRPr lang="en-C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lvl="0">
              <a:buFont typeface="Arial" pitchFamily="34" charset="0"/>
              <a:buChar char="•"/>
            </a:pPr>
            <a:r>
              <a:rPr lang="en-CA" dirty="0" smtClean="0"/>
              <a:t>Rationale is a demonstration of the thought process used to arrive at a decision, advice, action, etc.  If the thought process utilized directed (legislation) or guiding documentation (best management practices) then it is likely reasonable to consider that documentation as the “rationale” behind the decision/action.</a:t>
            </a:r>
          </a:p>
          <a:p>
            <a:pPr lvl="0" fontAlgn="base">
              <a:buFont typeface="Arial" pitchFamily="34" charset="0"/>
              <a:buChar char="•"/>
            </a:pPr>
            <a:r>
              <a:rPr lang="en-CA" dirty="0" smtClean="0"/>
              <a:t>Rationale can be built into advice, prescription, work plan etc. if deemed important to successful implementation, i.e. it speaks for itself.  If so, it is less likely to require a “documented” rationale.</a:t>
            </a:r>
          </a:p>
          <a:p>
            <a:pPr defTabSz="931774" fontAlgn="base">
              <a:buFont typeface="Arial" pitchFamily="34" charset="0"/>
              <a:buChar char="•"/>
              <a:defRPr/>
            </a:pPr>
            <a:r>
              <a:rPr lang="en-CA" dirty="0" smtClean="0"/>
              <a:t>Written format can vary (formal report, memo/email notification, note to file, diary/journal notes, etc.) depending on intended audience and communication need. </a:t>
            </a:r>
          </a:p>
          <a:p>
            <a:pPr marL="465887" lvl="1" defTabSz="931774" fontAlgn="base">
              <a:buFont typeface="Arial" pitchFamily="34" charset="0"/>
              <a:buChar char="•"/>
              <a:defRPr/>
            </a:pPr>
            <a:r>
              <a:rPr lang="en-CA" dirty="0" smtClean="0"/>
              <a:t>Detail and extent proportional to the degree of risk associated with the advice/decision/action and the degree of departure from professionally acceptable processes/outcomes.</a:t>
            </a:r>
          </a:p>
          <a:p>
            <a:pPr lvl="1" fontAlgn="base">
              <a:buFont typeface="Arial" pitchFamily="34" charset="0"/>
              <a:buChar char="•"/>
            </a:pPr>
            <a:r>
              <a:rPr lang="en-CA" dirty="0" smtClean="0"/>
              <a:t>Need to consider who the intended audience is and what the rationale is intended to communicate, e.g.  a rationale needed to guide implementation of a prescription far into the future will likely need to be well documented.  </a:t>
            </a:r>
          </a:p>
          <a:p>
            <a:pPr defTabSz="931774" fontAlgn="base">
              <a:buFont typeface="Arial" pitchFamily="34" charset="0"/>
              <a:buChar char="•"/>
              <a:defRPr/>
            </a:pPr>
            <a:r>
              <a:rPr lang="en-CA" dirty="0" smtClean="0"/>
              <a:t>Verbal format may be appropriate as means of directing intended audience to use of documented BMP as rationale. Verbal rationale may be used as communication vehicle but documented after the fact for possible future reference, i.e. format includes both verbal and written structure. </a:t>
            </a:r>
          </a:p>
          <a:p>
            <a:pPr defTabSz="931774" fontAlgn="base">
              <a:buFont typeface="Arial" pitchFamily="34" charset="0"/>
              <a:buChar char="•"/>
              <a:defRPr/>
            </a:pPr>
            <a:r>
              <a:rPr lang="en-CA" dirty="0" smtClean="0"/>
              <a:t>Consider development of professional rationale as learning opportunity.  Once you have gone through the process a few times, you will get a better sense of when they should be documented and submitted (as well as when no documentation is needed).</a:t>
            </a:r>
          </a:p>
          <a:p>
            <a:pPr lvl="0" fontAlgn="base">
              <a:buFont typeface="Arial" pitchFamily="34" charset="0"/>
              <a:buChar char="•"/>
            </a:pPr>
            <a:r>
              <a:rPr lang="en-CA" dirty="0" smtClean="0"/>
              <a:t>Requirement for written decisions and level of detail becomes more obvious after the fact, so it is recommended that a rationale be documented if unsure about need (just in case).  </a:t>
            </a:r>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7</a:t>
            </a:fld>
            <a:endParaRPr lang="en-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fontAlgn="base">
              <a:buFont typeface="Arial" pitchFamily="34" charset="0"/>
              <a:buChar char="•"/>
            </a:pPr>
            <a:r>
              <a:rPr lang="en-CA" sz="1500" baseline="0" dirty="0" smtClean="0"/>
              <a:t>Often, it is difficult to determine how a specific element of a FSP meets legislation approval tests when we are dealing with results based commitments.  Rather than build an explanation into the plan, a professional rationale can be used to explain how the legal tests have been considered.  Submission of the rationale communicates the proponents thoughts and provides the DDM with information to support the determination process. </a:t>
            </a:r>
          </a:p>
          <a:p>
            <a:pPr lvl="0" fontAlgn="base">
              <a:buFont typeface="Arial" pitchFamily="34" charset="0"/>
              <a:buChar char="•"/>
            </a:pPr>
            <a:r>
              <a:rPr lang="en-CA" sz="1500" baseline="0" dirty="0" smtClean="0"/>
              <a:t>The prescribing professional may not be available during the implementation of their prescription.  It is important to ensure adequate communication of what is expected of the prescription as well as the intent.  This will provide the implementing professional with a better opportunity to meet the desire results as well as having the necessary information to be able to make adjustments to the prescription as needed. </a:t>
            </a:r>
          </a:p>
          <a:p>
            <a:pPr lvl="0" fontAlgn="base">
              <a:buFont typeface="Arial" pitchFamily="34" charset="0"/>
              <a:buChar char="•"/>
            </a:pPr>
            <a:r>
              <a:rPr lang="en-CA" sz="1500" baseline="0" dirty="0" smtClean="0"/>
              <a:t>Professional decisions, prescriptions, actions, etc. are often based on a collaborative effort between various professionals.  It is important to be able to communicate the thought process that went into your professional work if it will be relied upon by another professional. </a:t>
            </a:r>
          </a:p>
          <a:p>
            <a:pPr lvl="0" fontAlgn="base">
              <a:buFont typeface="Arial" pitchFamily="34" charset="0"/>
              <a:buChar char="•"/>
            </a:pPr>
            <a:r>
              <a:rPr lang="en-CA" sz="1500" baseline="0" dirty="0" smtClean="0"/>
              <a:t>Professional decisions, prescriptions, actions routinely get called into question by a wide range of interests, e.g. C&amp;E, Forest Practices Board, FREP, stakeholder and public, certification processes, etc.  </a:t>
            </a:r>
          </a:p>
          <a:p>
            <a:r>
              <a:rPr lang="en-CA" sz="1500" kern="1200" baseline="0" dirty="0" smtClean="0">
                <a:solidFill>
                  <a:schemeClr val="tx1"/>
                </a:solidFill>
                <a:latin typeface="+mn-lt"/>
                <a:ea typeface="+mn-ea"/>
                <a:cs typeface="+mn-cs"/>
              </a:rPr>
              <a:t>Anyone can request information related to professional practice and the associated ABCFP professional is obliged to respond to the question within the association’s code of conduct, bylaws, etc.   However, the response, as it relates to providing a professional rationale, will vary depending on the circumstances, i.e. the objective of the request.  A documented professional rationale may assist the responding professional in developing his/her response but there may be reasons it is only provided in part or not at all, e.g. proprietary rights, technical data too detailed to reasonably address the request, it does not address the objective of the request, etc.   The rationale remains the property of the professional to be used at his/her discretion in meeting his/her professional obligations.  </a:t>
            </a:r>
            <a:endParaRPr lang="en-CA" sz="1500" baseline="0" dirty="0" smtClean="0"/>
          </a:p>
          <a:p>
            <a:pPr lvl="0" fontAlgn="base">
              <a:buFont typeface="Arial" pitchFamily="34" charset="0"/>
              <a:buChar char="•"/>
            </a:pPr>
            <a:endParaRPr lang="en-CA" dirty="0" smtClean="0"/>
          </a:p>
          <a:p>
            <a:pPr lvl="0" fontAlgn="base">
              <a:buFont typeface="Arial" pitchFamily="34" charset="0"/>
              <a:buChar char="•"/>
            </a:pPr>
            <a:endParaRPr lang="en-CA" dirty="0" smtClean="0"/>
          </a:p>
        </p:txBody>
      </p:sp>
      <p:sp>
        <p:nvSpPr>
          <p:cNvPr id="4" name="Slide Number Placeholder 3"/>
          <p:cNvSpPr>
            <a:spLocks noGrp="1"/>
          </p:cNvSpPr>
          <p:nvPr>
            <p:ph type="sldNum" sz="quarter" idx="10"/>
          </p:nvPr>
        </p:nvSpPr>
        <p:spPr/>
        <p:txBody>
          <a:bodyPr/>
          <a:lstStyle/>
          <a:p>
            <a:fld id="{6902CA7E-9150-43D6-ABDD-B06095E65AE0}" type="slidenum">
              <a:rPr lang="en-CA" smtClean="0"/>
              <a:pPr/>
              <a:t>8</a:t>
            </a:fld>
            <a:endParaRPr lang="en-C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fontAlgn="base">
              <a:buFont typeface="Arial" pitchFamily="34" charset="0"/>
              <a:buChar char="•"/>
            </a:pPr>
            <a:r>
              <a:rPr lang="en-CA" dirty="0" smtClean="0"/>
              <a:t>Identify the decision, advice, practice, activity the rationale is intended to address.</a:t>
            </a:r>
          </a:p>
          <a:p>
            <a:pPr lvl="0" eaLnBrk="0" fontAlgn="base" hangingPunct="0">
              <a:buFont typeface="Arial" pitchFamily="34" charset="0"/>
              <a:buChar char="•"/>
            </a:pPr>
            <a:r>
              <a:rPr lang="en-CA" dirty="0" smtClean="0"/>
              <a:t>Background information explaining intent of decision (e.g. objectives, guiding direction, background of the circumstance explaining methodologies different from the norm supported by documentation and references). </a:t>
            </a:r>
          </a:p>
          <a:p>
            <a:pPr lvl="0" eaLnBrk="0" fontAlgn="base" hangingPunct="0">
              <a:buFont typeface="Arial" pitchFamily="34" charset="0"/>
              <a:buChar char="•"/>
            </a:pPr>
            <a:r>
              <a:rPr lang="en-CA" dirty="0" smtClean="0"/>
              <a:t>Alternate courses of action considered and logic for the selected path = the reasonable alternatives available for consideration + diligence in scoping the possibilities </a:t>
            </a:r>
          </a:p>
          <a:p>
            <a:pPr lvl="0" eaLnBrk="0" fontAlgn="base" hangingPunct="0">
              <a:buFont typeface="Arial" pitchFamily="34" charset="0"/>
              <a:buChar char="•"/>
            </a:pPr>
            <a:r>
              <a:rPr lang="en-CA" dirty="0" smtClean="0"/>
              <a:t>Describe how due diligence and professional reliance was considered</a:t>
            </a:r>
          </a:p>
          <a:p>
            <a:pPr lvl="0" eaLnBrk="0" fontAlgn="base" hangingPunct="0">
              <a:buFont typeface="Arial" pitchFamily="34" charset="0"/>
              <a:buChar char="•"/>
            </a:pPr>
            <a:r>
              <a:rPr lang="en-CA" dirty="0" smtClean="0"/>
              <a:t>Prediction or evaluation of possible consequences = how do we expect things to unfold; risk; consequences; mitigation</a:t>
            </a:r>
          </a:p>
          <a:p>
            <a:pPr lvl="0" eaLnBrk="0" fontAlgn="base" hangingPunct="0">
              <a:buFont typeface="Arial" pitchFamily="34" charset="0"/>
              <a:buChar char="•"/>
            </a:pPr>
            <a:r>
              <a:rPr lang="en-CA" dirty="0" smtClean="0"/>
              <a:t>Summary of information that supports effective and efficient decision making. </a:t>
            </a:r>
          </a:p>
          <a:p>
            <a:pPr marL="0" marR="0" lvl="0" indent="0" algn="l" defTabSz="914400" rtl="0" eaLnBrk="0" fontAlgn="base" latinLnBrk="0" hangingPunct="0">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The developing professional should consider communication objective related to the intended audience and his/her business needs in determining the format, e.g. the format for a note to file will likely be much different than a FSP results or strategy rationale intended to be communicated to a statutory decision maker.  For repetitive business processes, e.g. when developing rationale for FPPR s. 97.1, Declaration regarding free growing stand obligations met to the extent practicable, one suggestion is to develop a format template.   Other example formats include, formal rational reports, memos, notes to file, email chains, electronic reporting, practice diary, etc. </a:t>
            </a:r>
          </a:p>
          <a:p>
            <a:pPr marL="0" marR="0" lvl="0" indent="0" algn="l" defTabSz="914400" rtl="0" eaLnBrk="0" fontAlgn="base" latinLnBrk="0" hangingPunct="0">
              <a:lnSpc>
                <a:spcPct val="100000"/>
              </a:lnSpc>
              <a:spcBef>
                <a:spcPts val="0"/>
              </a:spcBef>
              <a:spcAft>
                <a:spcPts val="0"/>
              </a:spcAft>
              <a:buClrTx/>
              <a:buSzTx/>
              <a:buFont typeface="Arial" pitchFamily="34" charset="0"/>
              <a:buNone/>
              <a:tabLst/>
              <a:defRPr/>
            </a:pPr>
            <a:endParaRPr lang="en-CA" dirty="0" smtClean="0"/>
          </a:p>
          <a:p>
            <a:pPr marL="0" marR="0" lvl="0" indent="0" algn="l" defTabSz="914400" rtl="0" eaLnBrk="0" fontAlgn="base" latinLnBrk="0" hangingPunct="0">
              <a:lnSpc>
                <a:spcPct val="100000"/>
              </a:lnSpc>
              <a:spcBef>
                <a:spcPts val="0"/>
              </a:spcBef>
              <a:spcAft>
                <a:spcPts val="0"/>
              </a:spcAft>
              <a:buClrTx/>
              <a:buSzTx/>
              <a:buFont typeface="Arial" pitchFamily="34" charset="0"/>
              <a:buNone/>
              <a:tabLst/>
              <a:defRPr/>
            </a:pPr>
            <a:r>
              <a:rPr lang="en-CA" dirty="0" smtClean="0"/>
              <a:t>Note: Not all of these elements are going to be included in every rationale, i.e.  it should not be considered a check list.   It is more important that the rationale reflect the thought process used by the professional to arrive at a professional decision or action.</a:t>
            </a:r>
          </a:p>
          <a:p>
            <a:pPr lvl="0" eaLnBrk="0" fontAlgn="base" hangingPunct="0">
              <a:buFont typeface="Arial" pitchFamily="34" charset="0"/>
              <a:buNone/>
            </a:pPr>
            <a:endParaRPr lang="en-CA" dirty="0" smtClean="0"/>
          </a:p>
          <a:p>
            <a:pPr lvl="0" eaLnBrk="0" fontAlgn="base" hangingPunct="0">
              <a:buFont typeface="Arial" pitchFamily="34" charset="0"/>
              <a:buNone/>
            </a:pPr>
            <a:endParaRPr lang="en-CA" dirty="0" smtClean="0"/>
          </a:p>
          <a:p>
            <a:pPr lvl="0" eaLnBrk="0" fontAlgn="base" hangingPunct="0">
              <a:buFont typeface="Arial" pitchFamily="34" charset="0"/>
              <a:buNone/>
            </a:pPr>
            <a:endParaRPr lang="en-CA" dirty="0" smtClean="0"/>
          </a:p>
          <a:p>
            <a:pPr lvl="0" eaLnBrk="0" fontAlgn="base" hangingPunct="0">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9</a:t>
            </a:fld>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eaLnBrk="0" fontAlgn="base" hangingPunct="0">
              <a:buFont typeface="Arial" pitchFamily="34" charset="0"/>
              <a:buNone/>
            </a:pPr>
            <a:r>
              <a:rPr lang="en-CA" dirty="0" smtClean="0"/>
              <a:t>Derived from ABCFP guidance document</a:t>
            </a:r>
          </a:p>
          <a:p>
            <a:pPr lvl="0" eaLnBrk="0" fontAlgn="base" hangingPunct="0">
              <a:buFont typeface="Arial" pitchFamily="34" charset="0"/>
              <a:buChar char="•"/>
            </a:pPr>
            <a:endParaRPr lang="en-CA" dirty="0" smtClean="0"/>
          </a:p>
          <a:p>
            <a:pPr lvl="0" eaLnBrk="0" fontAlgn="base" hangingPunct="0">
              <a:buFont typeface="Arial" pitchFamily="34" charset="0"/>
              <a:buChar char="•"/>
            </a:pPr>
            <a:r>
              <a:rPr lang="en-CA" dirty="0" smtClean="0"/>
              <a:t>Identify and speak to target audience</a:t>
            </a:r>
          </a:p>
          <a:p>
            <a:pPr defTabSz="931774" eaLnBrk="0" fontAlgn="base" hangingPunct="0">
              <a:buFont typeface="Arial" pitchFamily="34" charset="0"/>
              <a:buChar char="•"/>
              <a:defRPr/>
            </a:pPr>
            <a:r>
              <a:rPr lang="en-CA" dirty="0" smtClean="0"/>
              <a:t>Focus on the types of questions you can anticipate from the target audience</a:t>
            </a:r>
          </a:p>
          <a:p>
            <a:pPr lvl="0" eaLnBrk="0" fontAlgn="base" hangingPunct="0">
              <a:buFont typeface="Arial" pitchFamily="34" charset="0"/>
              <a:buChar char="•"/>
            </a:pPr>
            <a:r>
              <a:rPr lang="en-CA" dirty="0" smtClean="0"/>
              <a:t>Clear and concise (understandable, readily understood by intended audience)</a:t>
            </a:r>
          </a:p>
          <a:p>
            <a:pPr lvl="0" eaLnBrk="0" fontAlgn="base" hangingPunct="0">
              <a:buFont typeface="Arial" pitchFamily="34" charset="0"/>
              <a:buChar char="•"/>
            </a:pPr>
            <a:r>
              <a:rPr lang="en-CA" dirty="0" smtClean="0"/>
              <a:t>Be well thought out and encourage understanding (use common sense)</a:t>
            </a:r>
          </a:p>
          <a:p>
            <a:pPr lvl="0" eaLnBrk="0" fontAlgn="base" hangingPunct="0">
              <a:buFont typeface="Arial" pitchFamily="34" charset="0"/>
              <a:buChar char="•"/>
            </a:pPr>
            <a:r>
              <a:rPr lang="en-CA" dirty="0" smtClean="0"/>
              <a:t>Written objectively (3</a:t>
            </a:r>
            <a:r>
              <a:rPr lang="en-CA" baseline="30000" dirty="0" smtClean="0"/>
              <a:t>rd</a:t>
            </a:r>
            <a:r>
              <a:rPr lang="en-CA" dirty="0" smtClean="0"/>
              <a:t> person, independent, without bias, reasonable, risk management)</a:t>
            </a:r>
          </a:p>
          <a:p>
            <a:pPr lvl="0" eaLnBrk="0" fontAlgn="base" hangingPunct="0">
              <a:buFont typeface="Arial" pitchFamily="34" charset="0"/>
              <a:buChar char="•"/>
            </a:pPr>
            <a:r>
              <a:rPr lang="en-CA" dirty="0" smtClean="0">
                <a:solidFill>
                  <a:schemeClr val="tx1"/>
                </a:solidFill>
              </a:rPr>
              <a:t>Avoid specialized technical jargon (use layman language)</a:t>
            </a:r>
          </a:p>
          <a:p>
            <a:pPr lvl="0" eaLnBrk="0" fontAlgn="base" hangingPunct="0">
              <a:buFont typeface="Arial" pitchFamily="34" charset="0"/>
              <a:buChar char="•"/>
            </a:pPr>
            <a:r>
              <a:rPr lang="en-CA" dirty="0" smtClean="0"/>
              <a:t>Be specific and thorough</a:t>
            </a:r>
          </a:p>
          <a:p>
            <a:pPr lvl="0" eaLnBrk="0" fontAlgn="base" hangingPunct="0">
              <a:buFont typeface="Arial" pitchFamily="34" charset="0"/>
              <a:buChar char="•"/>
            </a:pPr>
            <a:r>
              <a:rPr lang="en-CA" dirty="0" smtClean="0"/>
              <a:t>Distinguish between science, government policy, observations, assumptions, etc.</a:t>
            </a:r>
          </a:p>
          <a:p>
            <a:pPr lvl="0" eaLnBrk="0" fontAlgn="base" hangingPunct="0">
              <a:buFont typeface="Arial" pitchFamily="34" charset="0"/>
              <a:buChar char="•"/>
            </a:pPr>
            <a:r>
              <a:rPr lang="en-CA" dirty="0" smtClean="0"/>
              <a:t>Identify compelling components (science, experience) etc and include ancillary documents or references </a:t>
            </a:r>
          </a:p>
          <a:p>
            <a:pPr lvl="0" eaLnBrk="0" fontAlgn="base" hangingPunct="0">
              <a:buFont typeface="Arial" pitchFamily="34" charset="0"/>
              <a:buChar char="•"/>
            </a:pPr>
            <a:r>
              <a:rPr lang="en-CA" dirty="0" smtClean="0"/>
              <a:t>Identifies and discusses risk management (does not say risk adverse)</a:t>
            </a:r>
          </a:p>
          <a:p>
            <a:pPr defTabSz="931774" eaLnBrk="0" fontAlgn="base" hangingPunct="0">
              <a:buFont typeface="Arial" pitchFamily="34" charset="0"/>
              <a:buChar char="•"/>
              <a:defRPr/>
            </a:pPr>
            <a:r>
              <a:rPr lang="en-CA" dirty="0" smtClean="0">
                <a:solidFill>
                  <a:schemeClr val="tx1"/>
                </a:solidFill>
              </a:rPr>
              <a:t>Consider follow-up requirements, e.g. monitoring. </a:t>
            </a:r>
          </a:p>
          <a:p>
            <a:pPr defTabSz="931774" eaLnBrk="0" fontAlgn="base" hangingPunct="0">
              <a:buFont typeface="Arial" pitchFamily="34" charset="0"/>
              <a:buChar char="•"/>
              <a:defRPr/>
            </a:pPr>
            <a:r>
              <a:rPr lang="en-CA" dirty="0" smtClean="0"/>
              <a:t>Most effective if it accompanies objective, decision, prescription</a:t>
            </a:r>
          </a:p>
          <a:p>
            <a:pPr lvl="0" eaLnBrk="0" fontAlgn="base" hangingPunct="0">
              <a:buFont typeface="Arial" pitchFamily="34" charset="0"/>
              <a:buChar char="•"/>
            </a:pPr>
            <a:endParaRPr lang="en-CA" dirty="0" smtClean="0">
              <a:solidFill>
                <a:srgbClr val="FFFF00"/>
              </a:solidFill>
            </a:endParaRPr>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10</a:t>
            </a:fld>
            <a:endParaRPr lang="en-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Rationales are often used to manage risk to an acceptable level, i.e. the higher the level of risk associated with a plan, decision or action, the more important a rationale becomes.  But, while as important as the rationale is in supporting a plan, decision or action commitment, it is not to be confused with the commitment itself.  If the commitment results in zero or near zero risk, it is likely that there is no need to develop written rationale.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latin typeface="+mn-lt"/>
                <a:ea typeface="+mn-ea"/>
                <a:cs typeface="+mn-cs"/>
              </a:rPr>
              <a:t>A professional rationale represents the thought process that supports a resultant plan, decision or action.  While the thought process may be documented after the fact, it is a process that occurs prior to the plan, decision or action taking place.  After a plan, decision or action occurs, the rationale may also be used to review and understand any discrepancy between anticipated and actual outcomes.  However, a rationale is not a tool for building a case supporting a desired outcome after the fact.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smtClean="0"/>
              <a:t>The rationale represents a professionals due diligence which can be demonstrated in a variety of ways. </a:t>
            </a:r>
            <a:r>
              <a:rPr lang="en-CA" sz="1200" kern="1200" dirty="0" smtClean="0">
                <a:solidFill>
                  <a:schemeClr val="tx1"/>
                </a:solidFill>
                <a:latin typeface="+mn-lt"/>
                <a:ea typeface="+mn-ea"/>
                <a:cs typeface="+mn-cs"/>
              </a:rPr>
              <a:t>Professional opinion and experience are valid and important components of a professional rationale</a:t>
            </a:r>
            <a:r>
              <a:rPr lang="en-CA" sz="1200" kern="1200" baseline="0" dirty="0" smtClean="0">
                <a:solidFill>
                  <a:schemeClr val="tx1"/>
                </a:solidFill>
                <a:latin typeface="+mn-lt"/>
                <a:ea typeface="+mn-ea"/>
                <a:cs typeface="+mn-cs"/>
              </a:rPr>
              <a:t> but are usually supported by additional elements, e.g. monitoring/research results, risk assessments, stakeholder input, etc. </a:t>
            </a:r>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11</a:t>
            </a:fld>
            <a:endParaRPr lang="en-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31774" fontAlgn="base">
              <a:defRPr/>
            </a:pPr>
            <a:r>
              <a:rPr lang="en-CA" dirty="0" smtClean="0"/>
              <a:t>The decision to document and submit a rationale as part of the FSP review and approval process is based on the needs of the identified audience. Understanding who your audience is and their needs will provide your best means of understanding when to document, how much to include and when to submit a professional rationale.</a:t>
            </a:r>
          </a:p>
          <a:p>
            <a:pPr defTabSz="931774" fontAlgn="base">
              <a:defRPr/>
            </a:pPr>
            <a:endParaRPr lang="en-CA" dirty="0" smtClean="0"/>
          </a:p>
          <a:p>
            <a:pPr defTabSz="931774" fontAlgn="base">
              <a:defRPr/>
            </a:pPr>
            <a:r>
              <a:rPr lang="en-CA" dirty="0" smtClean="0"/>
              <a:t>It is important</a:t>
            </a:r>
            <a:r>
              <a:rPr lang="en-CA" baseline="0" dirty="0" smtClean="0"/>
              <a:t> to take off your business hat. </a:t>
            </a:r>
            <a:r>
              <a:rPr lang="en-CA" dirty="0" smtClean="0"/>
              <a:t>As a professional</a:t>
            </a:r>
            <a:r>
              <a:rPr lang="en-CA" baseline="0" dirty="0" smtClean="0"/>
              <a:t> employee you have responsibilities to your employer/client. These are obvious day-to-day and absolutely essential. You also have responsibilities to your profession. The application of a </a:t>
            </a:r>
            <a:r>
              <a:rPr lang="en-CA" u="none" baseline="0" dirty="0" smtClean="0"/>
              <a:t>minimum </a:t>
            </a:r>
            <a:r>
              <a:rPr lang="en-CA" u="sng" baseline="0" dirty="0" smtClean="0"/>
              <a:t>knowledge</a:t>
            </a:r>
            <a:r>
              <a:rPr lang="en-CA" baseline="0" dirty="0" smtClean="0"/>
              <a:t>, </a:t>
            </a:r>
            <a:r>
              <a:rPr lang="en-CA" u="sng" baseline="0" dirty="0" smtClean="0"/>
              <a:t>independent</a:t>
            </a:r>
            <a:r>
              <a:rPr lang="en-CA" baseline="0" dirty="0" smtClean="0"/>
              <a:t> thought and advice, exercising </a:t>
            </a:r>
            <a:r>
              <a:rPr lang="en-CA" u="sng" baseline="0" dirty="0" smtClean="0"/>
              <a:t>diligence</a:t>
            </a:r>
            <a:r>
              <a:rPr lang="en-CA" baseline="0" dirty="0" smtClean="0"/>
              <a:t>, and a commitment to </a:t>
            </a:r>
            <a:r>
              <a:rPr lang="en-CA" u="sng" baseline="0" dirty="0" smtClean="0"/>
              <a:t>stewardship</a:t>
            </a:r>
            <a:r>
              <a:rPr lang="en-CA" baseline="0" dirty="0" smtClean="0"/>
              <a:t>. These are the reasons the legislature has created the profession. If you can’t do these everyday then the public benefit is lost.</a:t>
            </a:r>
            <a:endParaRPr lang="en-CA" dirty="0" smtClean="0"/>
          </a:p>
          <a:p>
            <a:pPr lvl="0" fontAlgn="base"/>
            <a:endParaRPr lang="en-CA" dirty="0" smtClean="0"/>
          </a:p>
          <a:p>
            <a:pPr lvl="0" fontAlgn="base">
              <a:buFont typeface="Arial" pitchFamily="34" charset="0"/>
              <a:buChar char="•"/>
            </a:pPr>
            <a:r>
              <a:rPr lang="en-CA" dirty="0" smtClean="0"/>
              <a:t>The tenure holder is a client of the professional(s) involved in the process.  He/she has an interest in understanding why a FSP submission was written the way it was as well as why it was rejected (if that is the case).    </a:t>
            </a:r>
          </a:p>
          <a:p>
            <a:pPr lvl="0" fontAlgn="base">
              <a:buFont typeface="Arial" pitchFamily="34" charset="0"/>
              <a:buChar char="•"/>
            </a:pPr>
            <a:r>
              <a:rPr lang="en-CA" dirty="0" smtClean="0"/>
              <a:t>The prescribing professional is responsible to ensure his/her client (the tenure holder) is fully aware of what is being committed to and why when signing a FSP submission.  Questions from the reviewing professional or the decision maker relative to their respective roles and responsibilities may be used by the prescribing professional to supplement his/her rationale.</a:t>
            </a:r>
          </a:p>
          <a:p>
            <a:pPr lvl="0" fontAlgn="base">
              <a:buFont typeface="Arial" pitchFamily="34" charset="0"/>
              <a:buChar char="•"/>
            </a:pPr>
            <a:r>
              <a:rPr lang="en-CA" dirty="0" smtClean="0"/>
              <a:t>The reviewing forester’s role is to ensure that the DDM is fully armed with information sufficient to allow him/her to make the legal determination.  The output of the review process is in essence, the baseline information for the decision makers determination rationale.   While the reviewing professional may need to question the prescribing professional about his/her submission, any request for submission of a documented rationale should be made after consulting with the DDM.</a:t>
            </a:r>
          </a:p>
          <a:p>
            <a:pPr lvl="0" fontAlgn="base">
              <a:buFont typeface="Arial" pitchFamily="34" charset="0"/>
              <a:buChar char="•"/>
            </a:pPr>
            <a:r>
              <a:rPr lang="en-CA" dirty="0" smtClean="0"/>
              <a:t>Depending on the nature of the issues relevant to the FSP decision, the decision maker will often let the output of the review process stand on its own as the rationale for the decision.  In some cases, the decision maker may wish to document a decision rationale to address all or portions of the FSP decision, e.g. FN consultation considerations.   Note: The DDM may request additional information (within legal authority to do so) to support his/her determination.  The prescribing professionals rationale (if not already submitted) may be used to support this request.  </a:t>
            </a:r>
          </a:p>
          <a:p>
            <a:pPr lvl="0" fontAlgn="base"/>
            <a:r>
              <a:rPr lang="en-CA" dirty="0" smtClean="0"/>
              <a:t>Note: FRPA s. 16(3) that a decision maker must give written reasons for refusing to approve a FSP, WLP or an amendment to either.</a:t>
            </a:r>
          </a:p>
          <a:p>
            <a:pPr lvl="0" fontAlgn="base"/>
            <a:endParaRPr lang="en-CA" dirty="0" smtClean="0"/>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12</a:t>
            </a:fld>
            <a:endParaRPr lang="en-C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Issue	CWH vm1 classification is actually CWH xm</a:t>
            </a:r>
          </a:p>
          <a:p>
            <a:endParaRPr lang="en-CA" b="1" dirty="0" smtClean="0"/>
          </a:p>
          <a:p>
            <a:r>
              <a:rPr lang="en-CA" b="1" dirty="0" smtClean="0"/>
              <a:t>Submitting Professional</a:t>
            </a:r>
            <a:endParaRPr lang="en-US" baseline="0" dirty="0" smtClean="0"/>
          </a:p>
          <a:p>
            <a:pPr>
              <a:buFont typeface="Arial" pitchFamily="34" charset="0"/>
              <a:buChar char="•"/>
            </a:pPr>
            <a:r>
              <a:rPr lang="en-US" baseline="0" dirty="0" smtClean="0"/>
              <a:t> Field assessment (abundance dull Oregon grape) and photos</a:t>
            </a:r>
          </a:p>
          <a:p>
            <a:pPr>
              <a:buFont typeface="Arial" pitchFamily="34" charset="0"/>
              <a:buChar char="•"/>
            </a:pPr>
            <a:r>
              <a:rPr lang="en-US" baseline="0" dirty="0" smtClean="0"/>
              <a:t> Reviewed biogeoclimatic maps</a:t>
            </a:r>
          </a:p>
          <a:p>
            <a:pPr>
              <a:buFont typeface="Arial" pitchFamily="34" charset="0"/>
              <a:buChar char="•"/>
            </a:pPr>
            <a:r>
              <a:rPr lang="en-US" baseline="0" dirty="0" smtClean="0"/>
              <a:t> Reviewed Land Management Handbook #28 CWH xm descriptions and CWH vm1</a:t>
            </a:r>
          </a:p>
          <a:p>
            <a:pPr defTabSz="931774">
              <a:buFont typeface="Arial" pitchFamily="34" charset="0"/>
              <a:buChar char="•"/>
              <a:defRPr/>
            </a:pPr>
            <a:r>
              <a:rPr lang="en-US" baseline="0" dirty="0" smtClean="0"/>
              <a:t> Stand dominated by Fdc and Hw</a:t>
            </a:r>
          </a:p>
          <a:p>
            <a:pPr>
              <a:buFont typeface="Arial" pitchFamily="34" charset="0"/>
              <a:buChar char="•"/>
            </a:pPr>
            <a:r>
              <a:rPr lang="en-US" baseline="0" dirty="0" smtClean="0"/>
              <a:t> Reviewed records of other blocks in area with similar outcomes and scenarios</a:t>
            </a:r>
          </a:p>
          <a:p>
            <a:pPr>
              <a:buFont typeface="Arial" pitchFamily="34" charset="0"/>
              <a:buChar char="•"/>
            </a:pPr>
            <a:r>
              <a:rPr lang="en-US" baseline="0" dirty="0" smtClean="0"/>
              <a:t> Reviewed Stocking Standard reference guide for CWH xm footnote that in wetter portion of biogeoclimatic unit that western Hw is a major species</a:t>
            </a:r>
          </a:p>
          <a:p>
            <a:pPr>
              <a:buFont typeface="Arial" pitchFamily="34" charset="0"/>
              <a:buChar char="•"/>
            </a:pPr>
            <a:r>
              <a:rPr lang="en-US" baseline="0" dirty="0" smtClean="0"/>
              <a:t> Mean annual precipitation measured at weather station 25km away</a:t>
            </a:r>
          </a:p>
          <a:p>
            <a:pPr>
              <a:buFont typeface="Arial" pitchFamily="34" charset="0"/>
              <a:buChar char="•"/>
            </a:pPr>
            <a:r>
              <a:rPr lang="en-US" baseline="0" dirty="0" smtClean="0"/>
              <a:t> Risk addressed through small component of larger FDU</a:t>
            </a:r>
          </a:p>
          <a:p>
            <a:pPr>
              <a:buFont typeface="Arial" pitchFamily="34" charset="0"/>
              <a:buChar char="•"/>
            </a:pPr>
            <a:r>
              <a:rPr lang="en-US" baseline="0" dirty="0" smtClean="0"/>
              <a:t> Regeneration established through planting Fdc and Cw </a:t>
            </a:r>
          </a:p>
          <a:p>
            <a:pPr defTabSz="931774">
              <a:buFont typeface="Arial" pitchFamily="34" charset="0"/>
              <a:buChar char="•"/>
              <a:defRPr/>
            </a:pPr>
            <a:r>
              <a:rPr lang="en-US" baseline="0" dirty="0" smtClean="0"/>
              <a:t> Due diligence and rationale documented</a:t>
            </a:r>
          </a:p>
          <a:p>
            <a:endParaRPr lang="en-US" baseline="0" dirty="0" smtClean="0"/>
          </a:p>
          <a:p>
            <a:r>
              <a:rPr lang="en-CA" b="1" dirty="0" smtClean="0"/>
              <a:t>Reviewing Professionals</a:t>
            </a:r>
          </a:p>
          <a:p>
            <a:pPr>
              <a:buFont typeface="Arial" pitchFamily="34" charset="0"/>
              <a:buChar char="•"/>
            </a:pPr>
            <a:r>
              <a:rPr lang="en-CA" b="0" dirty="0" smtClean="0"/>
              <a:t> Technical discussion</a:t>
            </a:r>
          </a:p>
          <a:p>
            <a:pPr>
              <a:buFont typeface="Arial" pitchFamily="34" charset="0"/>
              <a:buChar char="•"/>
            </a:pPr>
            <a:r>
              <a:rPr lang="en-US" b="0" dirty="0" smtClean="0"/>
              <a:t> Probing questions – what was considered</a:t>
            </a:r>
          </a:p>
          <a:p>
            <a:pPr>
              <a:buFont typeface="Arial" pitchFamily="34" charset="0"/>
              <a:buChar char="•"/>
            </a:pPr>
            <a:r>
              <a:rPr lang="en-US" b="0" dirty="0" smtClean="0"/>
              <a:t> Risk is addressed</a:t>
            </a:r>
          </a:p>
          <a:p>
            <a:pPr>
              <a:buFont typeface="Arial" pitchFamily="34" charset="0"/>
              <a:buChar char="•"/>
            </a:pPr>
            <a:r>
              <a:rPr lang="en-US" b="0" dirty="0" smtClean="0"/>
              <a:t> Discussions clarified in email from submitting professional  </a:t>
            </a:r>
          </a:p>
          <a:p>
            <a:pPr defTabSz="931774">
              <a:defRPr/>
            </a:pPr>
            <a:endParaRPr lang="en-US" b="1" dirty="0" smtClean="0"/>
          </a:p>
          <a:p>
            <a:pPr defTabSz="931774">
              <a:defRPr/>
            </a:pPr>
            <a:r>
              <a:rPr lang="en-CA" b="1" dirty="0" smtClean="0"/>
              <a:t>Statutory Decision Maker</a:t>
            </a:r>
          </a:p>
          <a:p>
            <a:pPr defTabSz="931774">
              <a:buFont typeface="Arial" pitchFamily="34" charset="0"/>
              <a:buChar char="•"/>
              <a:defRPr/>
            </a:pPr>
            <a:r>
              <a:rPr lang="en-US" b="1" dirty="0" smtClean="0"/>
              <a:t> </a:t>
            </a:r>
            <a:r>
              <a:rPr lang="en-US" b="0" dirty="0" smtClean="0"/>
              <a:t>DDM is comfortable</a:t>
            </a:r>
            <a:r>
              <a:rPr lang="en-US" b="0" baseline="0" dirty="0" smtClean="0"/>
              <a:t> with clarification</a:t>
            </a:r>
          </a:p>
          <a:p>
            <a:pPr defTabSz="931774">
              <a:buFont typeface="Arial" pitchFamily="34" charset="0"/>
              <a:buChar char="•"/>
              <a:defRPr/>
            </a:pPr>
            <a:r>
              <a:rPr lang="en-US" b="0" baseline="0" dirty="0" smtClean="0"/>
              <a:t> Amendment was approved</a:t>
            </a:r>
            <a:endParaRPr lang="en-CA" b="0" dirty="0" smtClean="0"/>
          </a:p>
          <a:p>
            <a:pPr>
              <a:buFont typeface="Arial" pitchFamily="34" charset="0"/>
              <a:buChar char="•"/>
            </a:pPr>
            <a:endParaRPr lang="en-CA" b="0" dirty="0" smtClean="0"/>
          </a:p>
          <a:p>
            <a:endParaRPr lang="en-CA" dirty="0"/>
          </a:p>
        </p:txBody>
      </p:sp>
      <p:sp>
        <p:nvSpPr>
          <p:cNvPr id="4" name="Slide Number Placeholder 3"/>
          <p:cNvSpPr>
            <a:spLocks noGrp="1"/>
          </p:cNvSpPr>
          <p:nvPr>
            <p:ph type="sldNum" sz="quarter" idx="10"/>
          </p:nvPr>
        </p:nvSpPr>
        <p:spPr/>
        <p:txBody>
          <a:bodyPr/>
          <a:lstStyle/>
          <a:p>
            <a:fld id="{C9D03C24-7EDE-4537-8DBC-0F3CC6C3296D}" type="slidenum">
              <a:rPr lang="en-CA" smtClean="0"/>
              <a:pPr/>
              <a:t>13</a:t>
            </a:fld>
            <a:endParaRPr lang="en-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Risk</a:t>
            </a:r>
          </a:p>
          <a:p>
            <a:endParaRPr lang="en-US" dirty="0" smtClean="0"/>
          </a:p>
          <a:p>
            <a:r>
              <a:rPr lang="en-US" dirty="0" smtClean="0"/>
              <a:t>Represents</a:t>
            </a:r>
            <a:r>
              <a:rPr lang="en-US" baseline="0" dirty="0" smtClean="0"/>
              <a:t> &lt; 1% of Forest Stewardship Area</a:t>
            </a:r>
            <a:endParaRPr lang="en-CA" dirty="0" smtClean="0"/>
          </a:p>
          <a:p>
            <a:endParaRPr lang="en-CA" dirty="0"/>
          </a:p>
        </p:txBody>
      </p:sp>
      <p:sp>
        <p:nvSpPr>
          <p:cNvPr id="4" name="Slide Number Placeholder 3"/>
          <p:cNvSpPr>
            <a:spLocks noGrp="1"/>
          </p:cNvSpPr>
          <p:nvPr>
            <p:ph type="sldNum" sz="quarter" idx="10"/>
          </p:nvPr>
        </p:nvSpPr>
        <p:spPr/>
        <p:txBody>
          <a:bodyPr/>
          <a:lstStyle/>
          <a:p>
            <a:fld id="{C9D03C24-7EDE-4537-8DBC-0F3CC6C3296D}" type="slidenum">
              <a:rPr lang="en-CA" smtClean="0"/>
              <a:pPr/>
              <a:t>14</a:t>
            </a:fld>
            <a:endParaRPr lang="en-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i="0" dirty="0" smtClean="0"/>
              <a:t>Form groups</a:t>
            </a:r>
            <a:r>
              <a:rPr lang="en-CA" i="0" baseline="0" dirty="0" smtClean="0"/>
              <a:t> of 6-8 people with mix of participants (agency, licensee, consultants, etc). </a:t>
            </a:r>
          </a:p>
          <a:p>
            <a:r>
              <a:rPr lang="en-CA" i="0" dirty="0" smtClean="0"/>
              <a:t>Based on the presentation material,</a:t>
            </a:r>
            <a:r>
              <a:rPr lang="en-CA" i="0" baseline="0" dirty="0" smtClean="0"/>
              <a:t> your experience and the check-in questions, within your group have a discussion aimed at addressing the following questions.  Be prepared to provide feedback to the broader group.  (30 minutes)</a:t>
            </a:r>
          </a:p>
          <a:p>
            <a:pPr marL="232943" indent="-232943">
              <a:buFont typeface="+mj-lt"/>
              <a:buAutoNum type="arabicPeriod"/>
            </a:pPr>
            <a:r>
              <a:rPr lang="en-CA" i="0" baseline="0" dirty="0" smtClean="0"/>
              <a:t>What did you learn that will make you better informed about professional rationales?</a:t>
            </a:r>
          </a:p>
          <a:p>
            <a:pPr marL="232943" indent="-232943">
              <a:buFont typeface="+mj-lt"/>
              <a:buAutoNum type="arabicPeriod"/>
            </a:pPr>
            <a:r>
              <a:rPr lang="en-CA" i="0" baseline="0" dirty="0" smtClean="0"/>
              <a:t>Is there anything in the presentation messaging that you disagree with or needs clarification?</a:t>
            </a:r>
          </a:p>
          <a:p>
            <a:pPr marL="232943" indent="-232943" defTabSz="931774">
              <a:buFont typeface="+mj-lt"/>
              <a:buAutoNum type="arabicPeriod"/>
              <a:defRPr/>
            </a:pPr>
            <a:r>
              <a:rPr lang="en-CA" i="0" baseline="0" dirty="0" smtClean="0"/>
              <a:t>What elements of the professional rationale discussion was missing? </a:t>
            </a:r>
          </a:p>
          <a:p>
            <a:pPr marL="232943" indent="-232943" defTabSz="931774">
              <a:buFont typeface="+mj-lt"/>
              <a:buAutoNum type="arabicPeriod"/>
              <a:defRPr/>
            </a:pPr>
            <a:r>
              <a:rPr lang="en-CA" i="0" baseline="0" dirty="0" smtClean="0"/>
              <a:t>What additional professional rationale support is needed?</a:t>
            </a:r>
          </a:p>
          <a:p>
            <a:pPr marL="232943" indent="-232943" defTabSz="931774">
              <a:buFont typeface="+mj-lt"/>
              <a:buAutoNum type="arabicPeriod"/>
              <a:defRPr/>
            </a:pPr>
            <a:r>
              <a:rPr lang="en-CA" i="0" baseline="0" dirty="0" smtClean="0"/>
              <a:t>What is the variety of ways to provide a professional rationale?</a:t>
            </a:r>
          </a:p>
          <a:p>
            <a:pPr marL="232943" indent="-232943" defTabSz="931774">
              <a:buFont typeface="+mj-lt"/>
              <a:buAutoNum type="arabicPeriod"/>
              <a:defRPr/>
            </a:pPr>
            <a:endParaRPr lang="en-CA" i="0" baseline="0" dirty="0" smtClean="0"/>
          </a:p>
          <a:p>
            <a:pPr marL="232943" indent="-232943" defTabSz="931774">
              <a:buFont typeface="+mj-lt"/>
              <a:buNone/>
              <a:defRPr/>
            </a:pPr>
            <a:r>
              <a:rPr lang="en-CA" i="0" baseline="0" dirty="0" smtClean="0"/>
              <a:t>Pick preferred and back up scenario for break out session #2 professional rationale writing exercise.  Feel free to develop local scenario.</a:t>
            </a:r>
          </a:p>
          <a:p>
            <a:pPr marL="232943" indent="-232943" defTabSz="931774">
              <a:buFont typeface="+mj-lt"/>
              <a:buNone/>
              <a:defRPr/>
            </a:pPr>
            <a:r>
              <a:rPr lang="en-CA" i="0" baseline="0" dirty="0" smtClean="0"/>
              <a:t>Be prepared to identify your scenario as part of group discussion #1 report out.</a:t>
            </a:r>
          </a:p>
        </p:txBody>
      </p:sp>
      <p:sp>
        <p:nvSpPr>
          <p:cNvPr id="4" name="Slide Number Placeholder 3"/>
          <p:cNvSpPr>
            <a:spLocks noGrp="1"/>
          </p:cNvSpPr>
          <p:nvPr>
            <p:ph type="sldNum" sz="quarter" idx="10"/>
          </p:nvPr>
        </p:nvSpPr>
        <p:spPr/>
        <p:txBody>
          <a:bodyPr/>
          <a:lstStyle/>
          <a:p>
            <a:fld id="{6902CA7E-9150-43D6-ABDD-B06095E65AE0}" type="slidenum">
              <a:rPr lang="en-CA" smtClean="0"/>
              <a:pPr/>
              <a:t>15</a:t>
            </a:fld>
            <a:endParaRPr lang="en-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u="none" dirty="0" smtClean="0"/>
              <a:t>Use</a:t>
            </a:r>
            <a:r>
              <a:rPr lang="en-CA" u="none" baseline="0" dirty="0" smtClean="0"/>
              <a:t> previous groups</a:t>
            </a:r>
          </a:p>
          <a:p>
            <a:pPr>
              <a:buFont typeface="Arial" pitchFamily="34" charset="0"/>
              <a:buChar char="•"/>
            </a:pPr>
            <a:r>
              <a:rPr lang="en-CA" u="none" baseline="0" dirty="0" smtClean="0"/>
              <a:t>Move to designated breakout room/table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u="none" baseline="0" dirty="0" smtClean="0"/>
              <a:t>Using your identified scenario, identify and be prepared to report out on the following three questions</a:t>
            </a:r>
          </a:p>
          <a:p>
            <a:pPr marL="27432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u="none" baseline="0" dirty="0" smtClean="0"/>
              <a:t>Who is the audience and what are their information needs under your scenario?</a:t>
            </a:r>
          </a:p>
          <a:p>
            <a:pPr marL="27432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u="none" baseline="0" dirty="0" smtClean="0"/>
              <a:t>What assumptions are built into your scenario, e.g. Known information, direction already in place, etc.?</a:t>
            </a:r>
          </a:p>
          <a:p>
            <a:pPr marL="27432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u="none" baseline="0" dirty="0" smtClean="0"/>
              <a:t>What are the critical elements of professional rationale supporting your scenario?</a:t>
            </a:r>
          </a:p>
          <a:p>
            <a:pPr>
              <a:buFont typeface="Arial" pitchFamily="34" charset="0"/>
              <a:buChar char="•"/>
            </a:pPr>
            <a:r>
              <a:rPr lang="en-CA" u="none" baseline="0" dirty="0" smtClean="0"/>
              <a:t>Review scenario as a group and document report out response (three questions on slide)</a:t>
            </a:r>
          </a:p>
          <a:p>
            <a:pPr>
              <a:buFont typeface="Arial" pitchFamily="34" charset="0"/>
              <a:buChar char="•"/>
            </a:pPr>
            <a:r>
              <a:rPr lang="en-CA" u="none" baseline="0" dirty="0" smtClean="0"/>
              <a:t>Designate group speaker and report out to larger group</a:t>
            </a:r>
            <a:endParaRPr lang="en-CA" u="none"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16</a:t>
            </a:fld>
            <a:endParaRPr lang="en-CA"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17</a:t>
            </a:fld>
            <a:endParaRPr lang="en-C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943" indent="-232943">
              <a:buFont typeface="+mj-lt"/>
              <a:buAutoNum type="arabicPeriod"/>
            </a:pPr>
            <a:r>
              <a:rPr lang="en-CA" dirty="0" smtClean="0"/>
              <a:t>Identify action</a:t>
            </a:r>
            <a:r>
              <a:rPr lang="en-CA" baseline="0" dirty="0" smtClean="0"/>
              <a:t> item/task, who will address and by when.</a:t>
            </a:r>
          </a:p>
          <a:p>
            <a:pPr marL="232943" indent="-232943">
              <a:buFont typeface="+mj-lt"/>
              <a:buAutoNum type="arabicPeriod"/>
            </a:pPr>
            <a:r>
              <a:rPr lang="en-CA" baseline="0" dirty="0" smtClean="0"/>
              <a:t>Identify strategy to address parking lot issues.</a:t>
            </a:r>
          </a:p>
          <a:p>
            <a:pPr marL="232943" indent="-232943">
              <a:buFont typeface="+mj-lt"/>
              <a:buAutoNum type="arabicPeriod"/>
            </a:pPr>
            <a:r>
              <a:rPr lang="en-CA" baseline="0" dirty="0" smtClean="0"/>
              <a:t>Goals for the day</a:t>
            </a:r>
          </a:p>
          <a:p>
            <a:pPr marL="465887" lvl="1" defTabSz="931774" fontAlgn="base">
              <a:buFont typeface="Arial" pitchFamily="34" charset="0"/>
              <a:buChar char="•"/>
              <a:defRPr/>
            </a:pPr>
            <a:r>
              <a:rPr lang="en-CA" dirty="0" smtClean="0"/>
              <a:t>Answers to questions/issues identified through the District FMLT, e.g. when, what, who, where and why professional rationales are used</a:t>
            </a:r>
          </a:p>
          <a:p>
            <a:pPr lvl="1" fontAlgn="base">
              <a:buFont typeface="Arial" pitchFamily="34" charset="0"/>
              <a:buChar char="•"/>
            </a:pPr>
            <a:r>
              <a:rPr lang="en-CA" dirty="0" smtClean="0"/>
              <a:t>Understand how professional rationales support the roles and responsibilities of forest practitioners, e.g. prescribing and reviewing professional, tenure holder and decision maker</a:t>
            </a:r>
          </a:p>
          <a:p>
            <a:pPr lvl="1" fontAlgn="base">
              <a:buFont typeface="Arial" pitchFamily="34" charset="0"/>
              <a:buChar char="•"/>
            </a:pPr>
            <a:r>
              <a:rPr lang="en-CA" dirty="0" smtClean="0"/>
              <a:t>Identify tasks and action plans necessary to support professional rationales in your</a:t>
            </a:r>
            <a:r>
              <a:rPr lang="en-CA" baseline="0" dirty="0" smtClean="0"/>
              <a:t> district</a:t>
            </a:r>
            <a:r>
              <a:rPr lang="en-CA" dirty="0" smtClean="0"/>
              <a:t> (as needed).</a:t>
            </a:r>
          </a:p>
          <a:p>
            <a:endParaRPr lang="en-CA" dirty="0"/>
          </a:p>
        </p:txBody>
      </p:sp>
      <p:sp>
        <p:nvSpPr>
          <p:cNvPr id="4" name="Slide Number Placeholder 3"/>
          <p:cNvSpPr>
            <a:spLocks noGrp="1"/>
          </p:cNvSpPr>
          <p:nvPr>
            <p:ph type="sldNum" sz="quarter" idx="10"/>
          </p:nvPr>
        </p:nvSpPr>
        <p:spPr/>
        <p:txBody>
          <a:bodyPr/>
          <a:lstStyle/>
          <a:p>
            <a:fld id="{6902CA7E-9150-43D6-ABDD-B06095E65AE0}" type="slidenum">
              <a:rPr lang="en-CA" smtClean="0"/>
              <a:pPr/>
              <a:t>18</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BF24767B-D2FF-49F9-A74A-AD33EF9A37AF}" type="datetime1">
              <a:rPr lang="en-CA" smtClean="0"/>
              <a:pPr/>
              <a:t>2013-03-22</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9434B755-7E89-4080-9686-E07AB0E72B82}" type="datetime1">
              <a:rPr lang="en-CA" smtClean="0"/>
              <a:pPr/>
              <a:t>2013-03-22</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04B82D-F5F9-4610-9A2C-FA8EC0E6BA97}" type="datetime1">
              <a:rPr lang="en-CA" smtClean="0"/>
              <a:pPr/>
              <a:t>2013-03-22</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BCBF661-8382-4342-886E-D4D86B6FBC71}" type="datetime1">
              <a:rPr lang="en-CA" smtClean="0"/>
              <a:pPr/>
              <a:t>2013-03-22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5A44FE09-4061-4FEF-98C0-E0D6DA09441A}" type="datetime1">
              <a:rPr lang="en-CA" smtClean="0"/>
              <a:pPr/>
              <a:t>2013-03-22</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592EC387-EE08-4A26-B15E-3E0C53795099}" type="datetime1">
              <a:rPr lang="en-CA" smtClean="0"/>
              <a:pPr/>
              <a:t>2013-03-22</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0A42EF-B516-4F4F-88C7-FCD4F78CD708}" type="datetime1">
              <a:rPr lang="en-CA" smtClean="0"/>
              <a:pPr/>
              <a:t>2013-03-22</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3B3259-4694-47B1-A23F-4E6D9D1DB01E}" type="datetime1">
              <a:rPr lang="en-CA" smtClean="0"/>
              <a:pPr/>
              <a:t>2013-03-22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534F79-3CCE-419A-B1EB-5DC749E8492A}" type="datetime1">
              <a:rPr lang="en-CA" smtClean="0"/>
              <a:pPr/>
              <a:t>2013-03-22</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966771D-8157-4D4D-8010-E3C92B2FFC1A}" type="datetime1">
              <a:rPr lang="en-CA" smtClean="0"/>
              <a:pPr/>
              <a:t>2013-03-22</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0A2772B-E3AF-4A77-AD1F-0BA451334F92}" type="datetime1">
              <a:rPr lang="en-CA" smtClean="0"/>
              <a:pPr/>
              <a:t>2013-03-22</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CEAFB1E5-702E-4A0D-B6C1-BBE6BB7F4713}" type="slidenum">
              <a:rPr lang="en-CA" smtClean="0"/>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9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C6B43-11E6-4F7D-A2DE-BA0BA408429C}" type="datetime1">
              <a:rPr lang="en-CA" smtClean="0"/>
              <a:pPr/>
              <a:t>2013-03-22</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AFB1E5-702E-4A0D-B6C1-BBE6BB7F4713}"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w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18.xml.rels><?xml version="1.0" encoding="UTF-8" standalone="yes"?>
<Relationships xmlns="http://schemas.openxmlformats.org/package/2006/relationships"><Relationship Id="rId3" Type="http://schemas.openxmlformats.org/officeDocument/2006/relationships/hyperlink" Target="http://www.for.gov.bc.ca/rco/stewardship/CRIT/index.ht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0"/>
            <a:ext cx="7772400" cy="5400600"/>
          </a:xfrm>
        </p:spPr>
        <p:txBody>
          <a:bodyPr>
            <a:normAutofit fontScale="90000"/>
          </a:bodyPr>
          <a:lstStyle/>
          <a:p>
            <a:r>
              <a:rPr lang="en-CA" sz="5300" b="1" dirty="0" smtClean="0">
                <a:solidFill>
                  <a:srgbClr val="00B050"/>
                </a:solidFill>
              </a:rPr>
              <a:t>Professional Rationale Workshop</a:t>
            </a:r>
            <a:r>
              <a:rPr lang="en-CA" b="1" dirty="0" smtClean="0">
                <a:solidFill>
                  <a:srgbClr val="00B050"/>
                </a:solidFill>
              </a:rPr>
              <a:t/>
            </a:r>
            <a:br>
              <a:rPr lang="en-CA" b="1" dirty="0" smtClean="0">
                <a:solidFill>
                  <a:srgbClr val="00B050"/>
                </a:solidFill>
              </a:rPr>
            </a:br>
            <a:r>
              <a:rPr lang="en-CA" b="1" dirty="0" smtClean="0"/>
              <a:t>South Island District</a:t>
            </a:r>
            <a:br>
              <a:rPr lang="en-CA" b="1" dirty="0" smtClean="0"/>
            </a:br>
            <a:r>
              <a:rPr lang="en-CA" b="1" dirty="0" smtClean="0"/>
              <a:t>Port Alberni, BC</a:t>
            </a:r>
            <a:br>
              <a:rPr lang="en-CA" b="1" dirty="0" smtClean="0"/>
            </a:br>
            <a:r>
              <a:rPr lang="en-CA" b="1" dirty="0" smtClean="0"/>
              <a:t>February 15, 2013</a:t>
            </a:r>
            <a:r>
              <a:rPr lang="en-CA" b="1" dirty="0" smtClean="0">
                <a:solidFill>
                  <a:srgbClr val="00B050"/>
                </a:solidFill>
              </a:rPr>
              <a:t/>
            </a:r>
            <a:br>
              <a:rPr lang="en-CA" b="1" dirty="0" smtClean="0">
                <a:solidFill>
                  <a:srgbClr val="00B050"/>
                </a:solidFill>
              </a:rPr>
            </a:br>
            <a:r>
              <a:rPr lang="en-CA" dirty="0" smtClean="0"/>
              <a:t>Sponsored by the Coast FRPA Implementation Team (CRIT) </a:t>
            </a:r>
            <a:br>
              <a:rPr lang="en-CA" dirty="0" smtClean="0"/>
            </a:br>
            <a:endParaRPr lang="en-CA" dirty="0"/>
          </a:p>
        </p:txBody>
      </p:sp>
      <p:sp>
        <p:nvSpPr>
          <p:cNvPr id="3" name="Subtitle 2"/>
          <p:cNvSpPr>
            <a:spLocks noGrp="1"/>
          </p:cNvSpPr>
          <p:nvPr>
            <p:ph type="subTitle" idx="1"/>
          </p:nvPr>
        </p:nvSpPr>
        <p:spPr>
          <a:xfrm>
            <a:off x="1547664" y="6021288"/>
            <a:ext cx="6400800" cy="625624"/>
          </a:xfrm>
        </p:spPr>
        <p:txBody>
          <a:bodyPr>
            <a:normAutofit/>
          </a:bodyPr>
          <a:lstStyle/>
          <a:p>
            <a:r>
              <a:rPr lang="en-CA" sz="2400" dirty="0" smtClean="0"/>
              <a:t>Version 2</a:t>
            </a:r>
            <a:endParaRPr lang="en-CA" sz="2400" dirty="0"/>
          </a:p>
        </p:txBody>
      </p:sp>
      <p:pic>
        <p:nvPicPr>
          <p:cNvPr id="4" name="Picture 3"/>
          <p:cNvPicPr/>
          <p:nvPr/>
        </p:nvPicPr>
        <p:blipFill>
          <a:blip r:embed="rId4"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6" name="Picture 4" descr="logo-colou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00B050"/>
                </a:solidFill>
              </a:rPr>
              <a:t>Welcome and Introduction</a:t>
            </a:r>
            <a:endParaRPr lang="en-CA" b="1" dirty="0">
              <a:solidFill>
                <a:srgbClr val="00B050"/>
              </a:solidFill>
            </a:endParaRPr>
          </a:p>
        </p:txBody>
      </p:sp>
      <p:sp>
        <p:nvSpPr>
          <p:cNvPr id="3" name="Content Placeholder 2"/>
          <p:cNvSpPr>
            <a:spLocks noGrp="1"/>
          </p:cNvSpPr>
          <p:nvPr>
            <p:ph idx="1"/>
          </p:nvPr>
        </p:nvSpPr>
        <p:spPr>
          <a:xfrm>
            <a:off x="1043608" y="1600200"/>
            <a:ext cx="7643192" cy="4525963"/>
          </a:xfrm>
        </p:spPr>
        <p:txBody>
          <a:bodyPr/>
          <a:lstStyle/>
          <a:p>
            <a:r>
              <a:rPr lang="en-CA" dirty="0" smtClean="0"/>
              <a:t>Handouts</a:t>
            </a:r>
          </a:p>
          <a:p>
            <a:r>
              <a:rPr lang="en-CA" dirty="0" smtClean="0"/>
              <a:t>Agenda</a:t>
            </a:r>
          </a:p>
          <a:p>
            <a:r>
              <a:rPr lang="en-CA" dirty="0" smtClean="0"/>
              <a:t>Logistics</a:t>
            </a:r>
          </a:p>
          <a:p>
            <a:r>
              <a:rPr lang="en-CA" dirty="0" smtClean="0"/>
              <a:t>Working Group</a:t>
            </a:r>
          </a:p>
          <a:p>
            <a:endParaRPr lang="en-CA" dirty="0" smtClean="0"/>
          </a:p>
          <a:p>
            <a:endParaRPr lang="en-CA" dirty="0" smtClean="0"/>
          </a:p>
        </p:txBody>
      </p:sp>
      <p:sp>
        <p:nvSpPr>
          <p:cNvPr id="9" name="Slide Number Placeholder 8"/>
          <p:cNvSpPr>
            <a:spLocks noGrp="1"/>
          </p:cNvSpPr>
          <p:nvPr>
            <p:ph type="sldNum" sz="quarter" idx="12"/>
          </p:nvPr>
        </p:nvSpPr>
        <p:spPr>
          <a:xfrm>
            <a:off x="2483768" y="6237312"/>
            <a:ext cx="2133600" cy="365125"/>
          </a:xfrm>
        </p:spPr>
        <p:txBody>
          <a:bodyPr/>
          <a:lstStyle/>
          <a:p>
            <a:fld id="{CEAFB1E5-702E-4A0D-B6C1-BBE6BB7F4713}" type="slidenum">
              <a:rPr lang="en-CA" sz="2000" smtClean="0"/>
              <a:pPr/>
              <a:t>2</a:t>
            </a:fld>
            <a:endParaRPr lang="en-CA" sz="2000" dirty="0"/>
          </a:p>
        </p:txBody>
      </p:sp>
      <p:pic>
        <p:nvPicPr>
          <p:cNvPr id="10" name="Picture 9"/>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1"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00B050"/>
                </a:solidFill>
              </a:rPr>
              <a:t>Opening Remarks</a:t>
            </a:r>
            <a:endParaRPr lang="en-CA" b="1" dirty="0">
              <a:solidFill>
                <a:srgbClr val="00B050"/>
              </a:solidFill>
            </a:endParaRPr>
          </a:p>
        </p:txBody>
      </p:sp>
      <p:sp>
        <p:nvSpPr>
          <p:cNvPr id="3" name="Content Placeholder 2"/>
          <p:cNvSpPr>
            <a:spLocks noGrp="1"/>
          </p:cNvSpPr>
          <p:nvPr>
            <p:ph idx="1"/>
          </p:nvPr>
        </p:nvSpPr>
        <p:spPr>
          <a:xfrm>
            <a:off x="1043608" y="1600200"/>
            <a:ext cx="7643192" cy="4525963"/>
          </a:xfrm>
        </p:spPr>
        <p:txBody>
          <a:bodyPr/>
          <a:lstStyle/>
          <a:p>
            <a:r>
              <a:rPr lang="en-CA" dirty="0" smtClean="0"/>
              <a:t>History</a:t>
            </a:r>
          </a:p>
          <a:p>
            <a:r>
              <a:rPr lang="en-CA" dirty="0" smtClean="0"/>
              <a:t>Objective</a:t>
            </a:r>
          </a:p>
          <a:p>
            <a:r>
              <a:rPr lang="en-CA" dirty="0" smtClean="0"/>
              <a:t>Goal</a:t>
            </a:r>
          </a:p>
          <a:p>
            <a:r>
              <a:rPr lang="en-CA" dirty="0" smtClean="0"/>
              <a:t>FMLT Messaging</a:t>
            </a:r>
          </a:p>
          <a:p>
            <a:r>
              <a:rPr lang="en-CA" dirty="0" smtClean="0"/>
              <a:t>District Experience</a:t>
            </a:r>
          </a:p>
          <a:p>
            <a:pPr>
              <a:buNone/>
            </a:pPr>
            <a:endParaRPr lang="en-CA" dirty="0"/>
          </a:p>
        </p:txBody>
      </p:sp>
      <p:sp>
        <p:nvSpPr>
          <p:cNvPr id="9" name="Slide Number Placeholder 8"/>
          <p:cNvSpPr>
            <a:spLocks noGrp="1"/>
          </p:cNvSpPr>
          <p:nvPr>
            <p:ph type="sldNum" sz="quarter" idx="12"/>
          </p:nvPr>
        </p:nvSpPr>
        <p:spPr>
          <a:xfrm>
            <a:off x="2555776" y="6237312"/>
            <a:ext cx="2133600" cy="365125"/>
          </a:xfrm>
        </p:spPr>
        <p:txBody>
          <a:bodyPr/>
          <a:lstStyle/>
          <a:p>
            <a:fld id="{CEAFB1E5-702E-4A0D-B6C1-BBE6BB7F4713}" type="slidenum">
              <a:rPr lang="en-CA" sz="2000" smtClean="0"/>
              <a:pPr/>
              <a:t>3</a:t>
            </a:fld>
            <a:endParaRPr lang="en-CA" sz="2000" dirty="0"/>
          </a:p>
        </p:txBody>
      </p:sp>
      <p:pic>
        <p:nvPicPr>
          <p:cNvPr id="10" name="Picture 9"/>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1"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rmAutofit/>
          </a:bodyPr>
          <a:lstStyle/>
          <a:p>
            <a:pPr algn="l"/>
            <a:r>
              <a:rPr lang="en-CA" b="1" dirty="0" smtClean="0">
                <a:solidFill>
                  <a:srgbClr val="00B050"/>
                </a:solidFill>
              </a:rPr>
              <a:t>What is a Professional Rationale?</a:t>
            </a:r>
            <a:endParaRPr lang="en-CA" b="1" dirty="0">
              <a:solidFill>
                <a:srgbClr val="00B050"/>
              </a:solidFill>
            </a:endParaRPr>
          </a:p>
        </p:txBody>
      </p:sp>
      <p:sp>
        <p:nvSpPr>
          <p:cNvPr id="3" name="Content Placeholder 2"/>
          <p:cNvSpPr>
            <a:spLocks noGrp="1"/>
          </p:cNvSpPr>
          <p:nvPr>
            <p:ph idx="1"/>
          </p:nvPr>
        </p:nvSpPr>
        <p:spPr>
          <a:xfrm>
            <a:off x="1043608" y="1340768"/>
            <a:ext cx="7643192" cy="4785395"/>
          </a:xfrm>
        </p:spPr>
        <p:txBody>
          <a:bodyPr>
            <a:normAutofit fontScale="92500" lnSpcReduction="20000"/>
          </a:bodyPr>
          <a:lstStyle/>
          <a:p>
            <a:pPr lvl="0" fontAlgn="base"/>
            <a:r>
              <a:rPr lang="en-CA" dirty="0" smtClean="0"/>
              <a:t>Underlying foundation of action taken or decision made</a:t>
            </a:r>
          </a:p>
          <a:p>
            <a:pPr lvl="0" fontAlgn="base"/>
            <a:r>
              <a:rPr lang="en-CA" dirty="0" smtClean="0"/>
              <a:t>An explanation of </a:t>
            </a:r>
          </a:p>
          <a:p>
            <a:pPr lvl="1" fontAlgn="base"/>
            <a:r>
              <a:rPr lang="en-CA" dirty="0" smtClean="0"/>
              <a:t>Controlling principles in the circumstances</a:t>
            </a:r>
          </a:p>
          <a:p>
            <a:pPr lvl="1" fontAlgn="base"/>
            <a:r>
              <a:rPr lang="en-CA" dirty="0" smtClean="0"/>
              <a:t>Intellectual or sensible path chosen</a:t>
            </a:r>
          </a:p>
          <a:p>
            <a:pPr lvl="1" fontAlgn="base"/>
            <a:r>
              <a:rPr lang="en-CA" dirty="0" smtClean="0"/>
              <a:t>Logic toward the expected outcome, opinion or practice.</a:t>
            </a:r>
          </a:p>
          <a:p>
            <a:pPr lvl="0" fontAlgn="base"/>
            <a:r>
              <a:rPr lang="en-CA" dirty="0" smtClean="0"/>
              <a:t>Provides supporting documentation</a:t>
            </a:r>
          </a:p>
          <a:p>
            <a:pPr lvl="0" fontAlgn="base"/>
            <a:r>
              <a:rPr lang="en-CA" dirty="0" smtClean="0"/>
              <a:t>Identifies accountability</a:t>
            </a:r>
          </a:p>
          <a:p>
            <a:pPr lvl="0" fontAlgn="base"/>
            <a:r>
              <a:rPr lang="en-CA" dirty="0" smtClean="0"/>
              <a:t>Reveals the diligence with which the professional undertook the work.</a:t>
            </a:r>
          </a:p>
          <a:p>
            <a:pPr marL="360000" indent="0">
              <a:spcBef>
                <a:spcPts val="0"/>
              </a:spcBef>
              <a:buNone/>
            </a:pPr>
            <a:endParaRPr lang="en-CA" dirty="0"/>
          </a:p>
        </p:txBody>
      </p:sp>
      <p:sp>
        <p:nvSpPr>
          <p:cNvPr id="8" name="Slide Number Placeholder 7"/>
          <p:cNvSpPr>
            <a:spLocks noGrp="1"/>
          </p:cNvSpPr>
          <p:nvPr>
            <p:ph type="sldNum" sz="quarter" idx="12"/>
          </p:nvPr>
        </p:nvSpPr>
        <p:spPr>
          <a:xfrm>
            <a:off x="2483768" y="6309320"/>
            <a:ext cx="2133600" cy="365125"/>
          </a:xfrm>
        </p:spPr>
        <p:txBody>
          <a:bodyPr/>
          <a:lstStyle/>
          <a:p>
            <a:fld id="{CEAFB1E5-702E-4A0D-B6C1-BBE6BB7F4713}" type="slidenum">
              <a:rPr lang="en-CA" sz="2000" smtClean="0"/>
              <a:pPr/>
              <a:t>4</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0186"/>
          </a:xfrm>
        </p:spPr>
        <p:txBody>
          <a:bodyPr>
            <a:normAutofit/>
          </a:bodyPr>
          <a:lstStyle/>
          <a:p>
            <a:pPr algn="l"/>
            <a:r>
              <a:rPr lang="en-CA" b="1" dirty="0" smtClean="0">
                <a:solidFill>
                  <a:srgbClr val="00B050"/>
                </a:solidFill>
              </a:rPr>
              <a:t>Professional Association Direction</a:t>
            </a:r>
            <a:endParaRPr lang="en-CA" b="1" dirty="0">
              <a:solidFill>
                <a:srgbClr val="00B050"/>
              </a:solidFill>
            </a:endParaRPr>
          </a:p>
        </p:txBody>
      </p:sp>
      <p:sp>
        <p:nvSpPr>
          <p:cNvPr id="3" name="Content Placeholder 2"/>
          <p:cNvSpPr>
            <a:spLocks noGrp="1"/>
          </p:cNvSpPr>
          <p:nvPr>
            <p:ph idx="1"/>
          </p:nvPr>
        </p:nvSpPr>
        <p:spPr>
          <a:xfrm>
            <a:off x="899592" y="1844824"/>
            <a:ext cx="7787208" cy="4281339"/>
          </a:xfrm>
        </p:spPr>
        <p:txBody>
          <a:bodyPr/>
          <a:lstStyle/>
          <a:p>
            <a:pPr marL="514350" indent="-514350"/>
            <a:r>
              <a:rPr lang="en-CA" dirty="0" smtClean="0"/>
              <a:t>Identified in ABCFP guidelines for interpreting association Bylaws</a:t>
            </a:r>
          </a:p>
          <a:p>
            <a:pPr marL="914400" lvl="1" indent="-514350"/>
            <a:r>
              <a:rPr lang="en-CA" dirty="0" smtClean="0"/>
              <a:t>Completeness and Correctness Standard</a:t>
            </a:r>
          </a:p>
          <a:p>
            <a:pPr marL="914400" lvl="1" indent="-514350"/>
            <a:r>
              <a:rPr lang="en-CA" dirty="0" smtClean="0"/>
              <a:t>Safety Standard</a:t>
            </a:r>
          </a:p>
          <a:p>
            <a:pPr marL="914400" lvl="1" indent="-514350"/>
            <a:r>
              <a:rPr lang="en-CA" dirty="0" smtClean="0"/>
              <a:t>Other Related Bylaws</a:t>
            </a:r>
          </a:p>
          <a:p>
            <a:pPr marL="514350" indent="-514350"/>
            <a:r>
              <a:rPr lang="en-CA" dirty="0" smtClean="0"/>
              <a:t>ABCFP </a:t>
            </a:r>
            <a:r>
              <a:rPr lang="en-CA" i="1" dirty="0" smtClean="0"/>
              <a:t>Guidance for Professional Quality Rationales and Comments September 2008</a:t>
            </a:r>
          </a:p>
        </p:txBody>
      </p:sp>
      <p:sp>
        <p:nvSpPr>
          <p:cNvPr id="8" name="Slide Number Placeholder 7"/>
          <p:cNvSpPr>
            <a:spLocks noGrp="1"/>
          </p:cNvSpPr>
          <p:nvPr>
            <p:ph type="sldNum" sz="quarter" idx="12"/>
          </p:nvPr>
        </p:nvSpPr>
        <p:spPr>
          <a:xfrm>
            <a:off x="2411760" y="6309320"/>
            <a:ext cx="2133600" cy="365125"/>
          </a:xfrm>
        </p:spPr>
        <p:txBody>
          <a:bodyPr/>
          <a:lstStyle/>
          <a:p>
            <a:fld id="{CEAFB1E5-702E-4A0D-B6C1-BBE6BB7F4713}" type="slidenum">
              <a:rPr lang="en-CA" sz="2000" smtClean="0"/>
              <a:pPr/>
              <a:t>5</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02234"/>
          </a:xfrm>
        </p:spPr>
        <p:txBody>
          <a:bodyPr>
            <a:normAutofit/>
          </a:bodyPr>
          <a:lstStyle/>
          <a:p>
            <a:pPr fontAlgn="base"/>
            <a:r>
              <a:rPr lang="en-CA" b="1" dirty="0" smtClean="0">
                <a:solidFill>
                  <a:srgbClr val="00B050"/>
                </a:solidFill>
              </a:rPr>
              <a:t>When is a professional rationale required?</a:t>
            </a:r>
            <a:r>
              <a:rPr lang="en-CA" sz="3600" b="1" dirty="0" smtClean="0">
                <a:solidFill>
                  <a:srgbClr val="00B050"/>
                </a:solidFill>
              </a:rPr>
              <a:t/>
            </a:r>
            <a:br>
              <a:rPr lang="en-CA" sz="3600" b="1" dirty="0" smtClean="0">
                <a:solidFill>
                  <a:srgbClr val="00B050"/>
                </a:solidFill>
              </a:rPr>
            </a:br>
            <a:endParaRPr lang="en-CA" sz="3600" b="1" dirty="0">
              <a:solidFill>
                <a:srgbClr val="00B050"/>
              </a:solidFill>
            </a:endParaRPr>
          </a:p>
        </p:txBody>
      </p:sp>
      <p:sp>
        <p:nvSpPr>
          <p:cNvPr id="3" name="Content Placeholder 2"/>
          <p:cNvSpPr>
            <a:spLocks noGrp="1"/>
          </p:cNvSpPr>
          <p:nvPr>
            <p:ph idx="1"/>
          </p:nvPr>
        </p:nvSpPr>
        <p:spPr>
          <a:xfrm>
            <a:off x="457200" y="2204864"/>
            <a:ext cx="8229600" cy="3672407"/>
          </a:xfrm>
        </p:spPr>
        <p:txBody>
          <a:bodyPr>
            <a:normAutofit fontScale="62500" lnSpcReduction="20000"/>
          </a:bodyPr>
          <a:lstStyle/>
          <a:p>
            <a:pPr marL="360000" indent="0">
              <a:spcBef>
                <a:spcPts val="0"/>
              </a:spcBef>
              <a:buNone/>
            </a:pPr>
            <a:r>
              <a:rPr lang="en-CA" sz="5800" dirty="0" smtClean="0"/>
              <a:t>Short Answer – Always</a:t>
            </a:r>
          </a:p>
          <a:p>
            <a:pPr marL="360000" indent="0">
              <a:spcBef>
                <a:spcPts val="0"/>
              </a:spcBef>
              <a:buNone/>
            </a:pPr>
            <a:endParaRPr lang="en-CA" sz="5800" dirty="0" smtClean="0"/>
          </a:p>
          <a:p>
            <a:pPr marL="360000" indent="0">
              <a:spcBef>
                <a:spcPts val="0"/>
              </a:spcBef>
              <a:buNone/>
            </a:pPr>
            <a:r>
              <a:rPr lang="en-CA" sz="5800" dirty="0" smtClean="0"/>
              <a:t>Real Question</a:t>
            </a:r>
          </a:p>
          <a:p>
            <a:pPr marL="914400" indent="-506413">
              <a:spcBef>
                <a:spcPts val="0"/>
              </a:spcBef>
              <a:buFont typeface="+mj-lt"/>
              <a:buAutoNum type="arabicPeriod"/>
            </a:pPr>
            <a:r>
              <a:rPr lang="en-CA" sz="5800" dirty="0" smtClean="0"/>
              <a:t>When do you need to document a professional rationale? </a:t>
            </a:r>
          </a:p>
          <a:p>
            <a:pPr marL="914400" indent="-506413">
              <a:spcBef>
                <a:spcPts val="0"/>
              </a:spcBef>
              <a:buFont typeface="+mj-lt"/>
              <a:buAutoNum type="arabicPeriod"/>
            </a:pPr>
            <a:r>
              <a:rPr lang="en-CA" sz="5800" dirty="0" smtClean="0"/>
              <a:t>When do you need to submit or request a professional rationale?</a:t>
            </a:r>
            <a:r>
              <a:rPr lang="en-CA" dirty="0" smtClean="0"/>
              <a:t/>
            </a:r>
            <a:br>
              <a:rPr lang="en-CA" dirty="0" smtClean="0"/>
            </a:br>
            <a:endParaRPr lang="en-CA" dirty="0"/>
          </a:p>
        </p:txBody>
      </p:sp>
      <p:sp>
        <p:nvSpPr>
          <p:cNvPr id="8" name="Slide Number Placeholder 7"/>
          <p:cNvSpPr>
            <a:spLocks noGrp="1"/>
          </p:cNvSpPr>
          <p:nvPr>
            <p:ph type="sldNum" sz="quarter" idx="12"/>
          </p:nvPr>
        </p:nvSpPr>
        <p:spPr>
          <a:xfrm>
            <a:off x="2627784" y="6309320"/>
            <a:ext cx="2133600" cy="365125"/>
          </a:xfrm>
        </p:spPr>
        <p:txBody>
          <a:bodyPr/>
          <a:lstStyle/>
          <a:p>
            <a:fld id="{CEAFB1E5-702E-4A0D-B6C1-BBE6BB7F4713}" type="slidenum">
              <a:rPr lang="en-CA" sz="2000" smtClean="0"/>
              <a:pPr/>
              <a:t>6</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rmAutofit/>
          </a:bodyPr>
          <a:lstStyle/>
          <a:p>
            <a:pPr algn="l"/>
            <a:r>
              <a:rPr lang="en-CA" b="1" dirty="0" smtClean="0">
                <a:solidFill>
                  <a:srgbClr val="00B050"/>
                </a:solidFill>
              </a:rPr>
              <a:t>Written versus verbal?</a:t>
            </a:r>
            <a:endParaRPr lang="en-CA" b="1" dirty="0">
              <a:solidFill>
                <a:srgbClr val="00B050"/>
              </a:solidFill>
            </a:endParaRPr>
          </a:p>
        </p:txBody>
      </p:sp>
      <p:sp>
        <p:nvSpPr>
          <p:cNvPr id="3" name="Content Placeholder 2"/>
          <p:cNvSpPr>
            <a:spLocks noGrp="1"/>
          </p:cNvSpPr>
          <p:nvPr>
            <p:ph idx="1"/>
          </p:nvPr>
        </p:nvSpPr>
        <p:spPr>
          <a:xfrm>
            <a:off x="1043608" y="1412776"/>
            <a:ext cx="7643192" cy="5040560"/>
          </a:xfrm>
        </p:spPr>
        <p:txBody>
          <a:bodyPr>
            <a:normAutofit/>
          </a:bodyPr>
          <a:lstStyle/>
          <a:p>
            <a:pPr marL="360000" indent="0">
              <a:spcBef>
                <a:spcPts val="0"/>
              </a:spcBef>
            </a:pPr>
            <a:r>
              <a:rPr lang="en-CA" dirty="0" smtClean="0"/>
              <a:t>Virtually always written (but not necessarily by you)</a:t>
            </a:r>
          </a:p>
          <a:p>
            <a:pPr marL="360000" indent="0">
              <a:spcBef>
                <a:spcPts val="0"/>
              </a:spcBef>
            </a:pPr>
            <a:r>
              <a:rPr lang="en-CA" dirty="0" smtClean="0"/>
              <a:t>Built into decision</a:t>
            </a:r>
          </a:p>
          <a:p>
            <a:pPr marL="360000" indent="0">
              <a:spcBef>
                <a:spcPts val="0"/>
              </a:spcBef>
            </a:pPr>
            <a:r>
              <a:rPr lang="en-CA" dirty="0" smtClean="0"/>
              <a:t>Written format and extent can vary</a:t>
            </a:r>
          </a:p>
          <a:p>
            <a:pPr marL="760050" lvl="1" indent="0">
              <a:spcBef>
                <a:spcPts val="0"/>
              </a:spcBef>
            </a:pPr>
            <a:r>
              <a:rPr lang="en-CA" dirty="0" smtClean="0"/>
              <a:t>Audience</a:t>
            </a:r>
          </a:p>
          <a:p>
            <a:pPr marL="760050" lvl="1" indent="0">
              <a:spcBef>
                <a:spcPts val="0"/>
              </a:spcBef>
            </a:pPr>
            <a:r>
              <a:rPr lang="en-CA" dirty="0" smtClean="0"/>
              <a:t>Intent</a:t>
            </a:r>
          </a:p>
          <a:p>
            <a:pPr marL="760050" lvl="1" indent="0">
              <a:spcBef>
                <a:spcPts val="0"/>
              </a:spcBef>
            </a:pPr>
            <a:r>
              <a:rPr lang="en-CA" dirty="0" smtClean="0"/>
              <a:t>Risk</a:t>
            </a:r>
          </a:p>
          <a:p>
            <a:pPr marL="360000" indent="0">
              <a:spcBef>
                <a:spcPts val="0"/>
              </a:spcBef>
            </a:pPr>
            <a:r>
              <a:rPr lang="en-CA" dirty="0" smtClean="0"/>
              <a:t>Combine verbal and written format</a:t>
            </a:r>
          </a:p>
          <a:p>
            <a:pPr marL="360000" indent="0">
              <a:spcBef>
                <a:spcPts val="0"/>
              </a:spcBef>
            </a:pPr>
            <a:r>
              <a:rPr lang="en-CA" dirty="0" smtClean="0"/>
              <a:t>Learning opportunity</a:t>
            </a:r>
          </a:p>
          <a:p>
            <a:pPr marL="360000" indent="0">
              <a:spcBef>
                <a:spcPts val="0"/>
              </a:spcBef>
            </a:pPr>
            <a:r>
              <a:rPr lang="en-CA" dirty="0" smtClean="0"/>
              <a:t>Uncertainty</a:t>
            </a:r>
          </a:p>
          <a:p>
            <a:pPr marL="360000" indent="0">
              <a:spcBef>
                <a:spcPts val="0"/>
              </a:spcBef>
              <a:buNone/>
            </a:pPr>
            <a:endParaRPr lang="en-CA" dirty="0" smtClean="0"/>
          </a:p>
          <a:p>
            <a:pPr marL="360000" indent="0">
              <a:spcBef>
                <a:spcPts val="0"/>
              </a:spcBef>
              <a:buNone/>
            </a:pPr>
            <a:endParaRPr lang="en-CA" dirty="0" smtClean="0"/>
          </a:p>
          <a:p>
            <a:pPr marL="360000" indent="0">
              <a:spcBef>
                <a:spcPts val="0"/>
              </a:spcBef>
              <a:buNone/>
            </a:pPr>
            <a:endParaRPr lang="en-CA" dirty="0"/>
          </a:p>
        </p:txBody>
      </p:sp>
      <p:sp>
        <p:nvSpPr>
          <p:cNvPr id="8" name="Slide Number Placeholder 7"/>
          <p:cNvSpPr>
            <a:spLocks noGrp="1"/>
          </p:cNvSpPr>
          <p:nvPr>
            <p:ph type="sldNum" sz="quarter" idx="12"/>
          </p:nvPr>
        </p:nvSpPr>
        <p:spPr>
          <a:xfrm>
            <a:off x="2483768" y="6309320"/>
            <a:ext cx="2133600" cy="365125"/>
          </a:xfrm>
        </p:spPr>
        <p:txBody>
          <a:bodyPr/>
          <a:lstStyle/>
          <a:p>
            <a:fld id="{CEAFB1E5-702E-4A0D-B6C1-BBE6BB7F4713}" type="slidenum">
              <a:rPr lang="en-CA" sz="2000" smtClean="0"/>
              <a:pPr/>
              <a:t>7</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txBody>
          <a:bodyPr>
            <a:normAutofit fontScale="90000"/>
          </a:bodyPr>
          <a:lstStyle/>
          <a:p>
            <a:pPr algn="l"/>
            <a:r>
              <a:rPr lang="en-CA" sz="4900" b="1" dirty="0" smtClean="0">
                <a:solidFill>
                  <a:srgbClr val="00B050"/>
                </a:solidFill>
              </a:rPr>
              <a:t>When to submit or request professional rationale?</a:t>
            </a:r>
            <a:r>
              <a:rPr lang="en-CA" sz="3600" b="1" dirty="0" smtClean="0">
                <a:solidFill>
                  <a:srgbClr val="00B050"/>
                </a:solidFill>
              </a:rPr>
              <a:t/>
            </a:r>
            <a:br>
              <a:rPr lang="en-CA" sz="3600" b="1" dirty="0" smtClean="0">
                <a:solidFill>
                  <a:srgbClr val="00B050"/>
                </a:solidFill>
              </a:rPr>
            </a:br>
            <a:endParaRPr lang="en-CA" sz="3600" b="1" dirty="0">
              <a:solidFill>
                <a:srgbClr val="00B050"/>
              </a:solidFill>
            </a:endParaRPr>
          </a:p>
        </p:txBody>
      </p:sp>
      <p:sp>
        <p:nvSpPr>
          <p:cNvPr id="3" name="Content Placeholder 2"/>
          <p:cNvSpPr>
            <a:spLocks noGrp="1"/>
          </p:cNvSpPr>
          <p:nvPr>
            <p:ph idx="1"/>
          </p:nvPr>
        </p:nvSpPr>
        <p:spPr>
          <a:xfrm>
            <a:off x="1043608" y="1700808"/>
            <a:ext cx="7643192" cy="4752528"/>
          </a:xfrm>
        </p:spPr>
        <p:txBody>
          <a:bodyPr>
            <a:normAutofit fontScale="85000" lnSpcReduction="10000"/>
          </a:bodyPr>
          <a:lstStyle/>
          <a:p>
            <a:pPr marL="1028700" indent="-514350">
              <a:spcBef>
                <a:spcPts val="0"/>
              </a:spcBef>
              <a:buNone/>
            </a:pPr>
            <a:r>
              <a:rPr lang="en-CA" dirty="0" smtClean="0"/>
              <a:t>Key principles</a:t>
            </a:r>
          </a:p>
          <a:p>
            <a:pPr marL="1085850" indent="-571500">
              <a:spcBef>
                <a:spcPts val="0"/>
              </a:spcBef>
              <a:buFont typeface="+mj-lt"/>
              <a:buAutoNum type="romanLcPeriod"/>
            </a:pPr>
            <a:r>
              <a:rPr lang="en-CA" dirty="0" smtClean="0"/>
              <a:t>Professionals have right and responsibility consistent with professional obligations.</a:t>
            </a:r>
          </a:p>
          <a:p>
            <a:pPr marL="1085850" indent="-571500">
              <a:spcBef>
                <a:spcPts val="0"/>
              </a:spcBef>
              <a:buFont typeface="+mj-lt"/>
              <a:buAutoNum type="romanLcPeriod"/>
            </a:pPr>
            <a:r>
              <a:rPr lang="en-CA" dirty="0" smtClean="0"/>
              <a:t>No requirement to submit rationale for professional work you are not responsible for.</a:t>
            </a:r>
          </a:p>
          <a:p>
            <a:pPr marL="1085850" indent="-571500">
              <a:spcBef>
                <a:spcPts val="0"/>
              </a:spcBef>
              <a:buFont typeface="+mj-lt"/>
              <a:buAutoNum type="romanLcPeriod"/>
            </a:pPr>
            <a:r>
              <a:rPr lang="en-CA" dirty="0" smtClean="0"/>
              <a:t>Not entitled to request professional rationale beyond your professional needs.  </a:t>
            </a:r>
          </a:p>
          <a:p>
            <a:pPr marL="1028700" indent="-514350">
              <a:spcBef>
                <a:spcPts val="0"/>
              </a:spcBef>
              <a:buNone/>
            </a:pPr>
            <a:r>
              <a:rPr lang="en-CA" dirty="0" smtClean="0"/>
              <a:t>Examples</a:t>
            </a:r>
          </a:p>
          <a:p>
            <a:pPr marL="1028700" indent="-514350">
              <a:spcBef>
                <a:spcPts val="0"/>
              </a:spcBef>
              <a:buFont typeface="+mj-lt"/>
              <a:buAutoNum type="romanLcPeriod"/>
            </a:pPr>
            <a:r>
              <a:rPr lang="en-CA" dirty="0" smtClean="0"/>
              <a:t>FSP development and determination process.  </a:t>
            </a:r>
          </a:p>
          <a:p>
            <a:pPr marL="1028700" indent="-514350">
              <a:spcBef>
                <a:spcPts val="0"/>
              </a:spcBef>
              <a:buFont typeface="+mj-lt"/>
              <a:buAutoNum type="romanLcPeriod"/>
            </a:pPr>
            <a:r>
              <a:rPr lang="en-CA" dirty="0" smtClean="0"/>
              <a:t>Facilitate implementation of prescription</a:t>
            </a:r>
          </a:p>
          <a:p>
            <a:pPr marL="1028700" indent="-514350">
              <a:spcBef>
                <a:spcPts val="0"/>
              </a:spcBef>
              <a:buFont typeface="+mj-lt"/>
              <a:buAutoNum type="romanLcPeriod"/>
            </a:pPr>
            <a:r>
              <a:rPr lang="en-CA" dirty="0" smtClean="0"/>
              <a:t>Peer review</a:t>
            </a:r>
          </a:p>
          <a:p>
            <a:pPr marL="1028700" indent="-514350">
              <a:spcBef>
                <a:spcPts val="0"/>
              </a:spcBef>
              <a:buFont typeface="+mj-lt"/>
              <a:buAutoNum type="romanLcPeriod"/>
            </a:pPr>
            <a:r>
              <a:rPr lang="en-CA" dirty="0" smtClean="0"/>
              <a:t>Due diligence</a:t>
            </a:r>
          </a:p>
        </p:txBody>
      </p:sp>
      <p:sp>
        <p:nvSpPr>
          <p:cNvPr id="8" name="Slide Number Placeholder 7"/>
          <p:cNvSpPr>
            <a:spLocks noGrp="1"/>
          </p:cNvSpPr>
          <p:nvPr>
            <p:ph type="sldNum" sz="quarter" idx="12"/>
          </p:nvPr>
        </p:nvSpPr>
        <p:spPr>
          <a:xfrm>
            <a:off x="2555776" y="6309320"/>
            <a:ext cx="2133600" cy="365125"/>
          </a:xfrm>
        </p:spPr>
        <p:txBody>
          <a:bodyPr/>
          <a:lstStyle/>
          <a:p>
            <a:fld id="{CEAFB1E5-702E-4A0D-B6C1-BBE6BB7F4713}" type="slidenum">
              <a:rPr lang="en-CA" sz="2000" smtClean="0"/>
              <a:pPr/>
              <a:t>8</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txBody>
          <a:bodyPr>
            <a:normAutofit fontScale="90000"/>
          </a:bodyPr>
          <a:lstStyle/>
          <a:p>
            <a:pPr algn="l"/>
            <a:r>
              <a:rPr lang="en-CA" sz="4900" b="1" dirty="0" smtClean="0">
                <a:solidFill>
                  <a:srgbClr val="00B050"/>
                </a:solidFill>
              </a:rPr>
              <a:t>What is included in a professional rationale?</a:t>
            </a:r>
            <a:r>
              <a:rPr lang="en-CA" sz="3600" b="1" dirty="0" smtClean="0">
                <a:solidFill>
                  <a:srgbClr val="00B050"/>
                </a:solidFill>
              </a:rPr>
              <a:t/>
            </a:r>
            <a:br>
              <a:rPr lang="en-CA" sz="3600" b="1" dirty="0" smtClean="0">
                <a:solidFill>
                  <a:srgbClr val="00B050"/>
                </a:solidFill>
              </a:rPr>
            </a:br>
            <a:endParaRPr lang="en-CA" sz="3600" b="1" dirty="0">
              <a:solidFill>
                <a:srgbClr val="00B050"/>
              </a:solidFill>
            </a:endParaRPr>
          </a:p>
        </p:txBody>
      </p:sp>
      <p:sp>
        <p:nvSpPr>
          <p:cNvPr id="3" name="Content Placeholder 2"/>
          <p:cNvSpPr>
            <a:spLocks noGrp="1"/>
          </p:cNvSpPr>
          <p:nvPr>
            <p:ph idx="1"/>
          </p:nvPr>
        </p:nvSpPr>
        <p:spPr>
          <a:xfrm>
            <a:off x="457200" y="1772817"/>
            <a:ext cx="8229600" cy="4104456"/>
          </a:xfrm>
        </p:spPr>
        <p:txBody>
          <a:bodyPr/>
          <a:lstStyle/>
          <a:p>
            <a:pPr marL="1028700" indent="-514350">
              <a:spcBef>
                <a:spcPts val="0"/>
              </a:spcBef>
              <a:buFont typeface="+mj-lt"/>
              <a:buAutoNum type="arabicPeriod"/>
            </a:pPr>
            <a:r>
              <a:rPr lang="en-CA" dirty="0" smtClean="0"/>
              <a:t>Identify decision, advice, activity, etc.</a:t>
            </a:r>
          </a:p>
          <a:p>
            <a:pPr marL="1028700" indent="-514350">
              <a:spcBef>
                <a:spcPts val="0"/>
              </a:spcBef>
              <a:buFont typeface="+mj-lt"/>
              <a:buAutoNum type="arabicPeriod"/>
            </a:pPr>
            <a:r>
              <a:rPr lang="en-CA" dirty="0" smtClean="0"/>
              <a:t>Background information</a:t>
            </a:r>
          </a:p>
          <a:p>
            <a:pPr marL="1028700" indent="-514350">
              <a:spcBef>
                <a:spcPts val="0"/>
              </a:spcBef>
              <a:buFont typeface="+mj-lt"/>
              <a:buAutoNum type="arabicPeriod"/>
            </a:pPr>
            <a:r>
              <a:rPr lang="en-CA" dirty="0" smtClean="0"/>
              <a:t>Alternates considered</a:t>
            </a:r>
          </a:p>
          <a:p>
            <a:pPr marL="1028700" indent="-514350">
              <a:spcBef>
                <a:spcPts val="0"/>
              </a:spcBef>
              <a:buFont typeface="+mj-lt"/>
              <a:buAutoNum type="arabicPeriod"/>
            </a:pPr>
            <a:r>
              <a:rPr lang="en-CA" dirty="0" smtClean="0"/>
              <a:t>Due diligence and professional reliance.</a:t>
            </a:r>
          </a:p>
          <a:p>
            <a:pPr marL="1028700" indent="-514350">
              <a:spcBef>
                <a:spcPts val="0"/>
              </a:spcBef>
              <a:buFont typeface="+mj-lt"/>
              <a:buAutoNum type="arabicPeriod"/>
            </a:pPr>
            <a:r>
              <a:rPr lang="en-CA" dirty="0" smtClean="0"/>
              <a:t>Prediction of possible consequences</a:t>
            </a:r>
          </a:p>
          <a:p>
            <a:pPr marL="1028700" indent="-514350">
              <a:spcBef>
                <a:spcPts val="0"/>
              </a:spcBef>
              <a:buFont typeface="+mj-lt"/>
              <a:buAutoNum type="arabicPeriod"/>
            </a:pPr>
            <a:r>
              <a:rPr lang="en-CA" dirty="0" smtClean="0"/>
              <a:t>Conclusion supporting decision, advice, activity, etc.</a:t>
            </a:r>
          </a:p>
          <a:p>
            <a:pPr marL="1028700" indent="-514350">
              <a:spcBef>
                <a:spcPts val="0"/>
              </a:spcBef>
              <a:buFont typeface="+mj-lt"/>
              <a:buAutoNum type="arabicPeriod"/>
            </a:pPr>
            <a:r>
              <a:rPr lang="en-CA" dirty="0" smtClean="0"/>
              <a:t>Format</a:t>
            </a:r>
          </a:p>
        </p:txBody>
      </p:sp>
      <p:sp>
        <p:nvSpPr>
          <p:cNvPr id="8" name="Slide Number Placeholder 7"/>
          <p:cNvSpPr>
            <a:spLocks noGrp="1"/>
          </p:cNvSpPr>
          <p:nvPr>
            <p:ph type="sldNum" sz="quarter" idx="12"/>
          </p:nvPr>
        </p:nvSpPr>
        <p:spPr>
          <a:xfrm>
            <a:off x="2555776" y="6309320"/>
            <a:ext cx="2133600" cy="365125"/>
          </a:xfrm>
        </p:spPr>
        <p:txBody>
          <a:bodyPr/>
          <a:lstStyle/>
          <a:p>
            <a:fld id="{CEAFB1E5-702E-4A0D-B6C1-BBE6BB7F4713}" type="slidenum">
              <a:rPr lang="en-CA" sz="2000" smtClean="0"/>
              <a:pPr/>
              <a:t>9</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fontScale="90000"/>
          </a:bodyPr>
          <a:lstStyle/>
          <a:p>
            <a:pPr algn="l"/>
            <a:r>
              <a:rPr lang="en-CA" sz="4900" b="1" dirty="0" smtClean="0">
                <a:solidFill>
                  <a:srgbClr val="00B050"/>
                </a:solidFill>
              </a:rPr>
              <a:t>What makes an effective professional rationale? </a:t>
            </a:r>
            <a:r>
              <a:rPr lang="en-CA" sz="3600" dirty="0" smtClean="0"/>
              <a:t/>
            </a:r>
            <a:br>
              <a:rPr lang="en-CA" sz="3600" dirty="0" smtClean="0"/>
            </a:br>
            <a:endParaRPr lang="en-CA" sz="3600" dirty="0"/>
          </a:p>
        </p:txBody>
      </p:sp>
      <p:sp>
        <p:nvSpPr>
          <p:cNvPr id="3" name="Content Placeholder 2"/>
          <p:cNvSpPr>
            <a:spLocks noGrp="1"/>
          </p:cNvSpPr>
          <p:nvPr>
            <p:ph idx="1"/>
          </p:nvPr>
        </p:nvSpPr>
        <p:spPr>
          <a:xfrm>
            <a:off x="395536" y="1916832"/>
            <a:ext cx="8229600" cy="4320480"/>
          </a:xfrm>
        </p:spPr>
        <p:txBody>
          <a:bodyPr>
            <a:normAutofit/>
          </a:bodyPr>
          <a:lstStyle/>
          <a:p>
            <a:pPr marL="360000" indent="0">
              <a:spcBef>
                <a:spcPts val="0"/>
              </a:spcBef>
              <a:buNone/>
            </a:pPr>
            <a:r>
              <a:rPr lang="en-CA" dirty="0" smtClean="0"/>
              <a:t>Some helpful hints (see attached speakers notes)</a:t>
            </a:r>
          </a:p>
        </p:txBody>
      </p:sp>
      <p:sp>
        <p:nvSpPr>
          <p:cNvPr id="8" name="Slide Number Placeholder 7"/>
          <p:cNvSpPr>
            <a:spLocks noGrp="1"/>
          </p:cNvSpPr>
          <p:nvPr>
            <p:ph type="sldNum" sz="quarter" idx="12"/>
          </p:nvPr>
        </p:nvSpPr>
        <p:spPr>
          <a:xfrm>
            <a:off x="2483768" y="6309320"/>
            <a:ext cx="2133600" cy="365125"/>
          </a:xfrm>
        </p:spPr>
        <p:txBody>
          <a:bodyPr/>
          <a:lstStyle/>
          <a:p>
            <a:fld id="{CEAFB1E5-702E-4A0D-B6C1-BBE6BB7F4713}" type="slidenum">
              <a:rPr lang="en-CA" sz="2000" smtClean="0"/>
              <a:pPr/>
              <a:t>10</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00B050"/>
                </a:solidFill>
              </a:rPr>
              <a:t>What to watch out for?</a:t>
            </a:r>
            <a:endParaRPr lang="en-CA" b="1" dirty="0">
              <a:solidFill>
                <a:srgbClr val="00B050"/>
              </a:solidFill>
            </a:endParaRPr>
          </a:p>
        </p:txBody>
      </p:sp>
      <p:sp>
        <p:nvSpPr>
          <p:cNvPr id="3" name="Content Placeholder 2"/>
          <p:cNvSpPr>
            <a:spLocks noGrp="1"/>
          </p:cNvSpPr>
          <p:nvPr>
            <p:ph idx="1"/>
          </p:nvPr>
        </p:nvSpPr>
        <p:spPr>
          <a:xfrm>
            <a:off x="1043608" y="1340769"/>
            <a:ext cx="7643192" cy="4608512"/>
          </a:xfrm>
        </p:spPr>
        <p:txBody>
          <a:bodyPr>
            <a:normAutofit lnSpcReduction="10000"/>
          </a:bodyPr>
          <a:lstStyle/>
          <a:p>
            <a:pPr lvl="0"/>
            <a:r>
              <a:rPr lang="en-CA" dirty="0" smtClean="0"/>
              <a:t>Should not be risk adverse (should recognize and manage risk) </a:t>
            </a:r>
          </a:p>
          <a:p>
            <a:pPr lvl="0"/>
            <a:r>
              <a:rPr lang="en-CA" dirty="0" smtClean="0"/>
              <a:t>Does not have to guarantee success (should ensure there is opportunity to learn from failures).</a:t>
            </a:r>
          </a:p>
          <a:p>
            <a:pPr lvl="0"/>
            <a:r>
              <a:rPr lang="en-CA" dirty="0" smtClean="0"/>
              <a:t>Should not be used as a justification tool, i.e. something that inhibits the use of professional reliance.</a:t>
            </a:r>
          </a:p>
          <a:p>
            <a:pPr lvl="0"/>
            <a:r>
              <a:rPr lang="en-CA" dirty="0" smtClean="0"/>
              <a:t>Is more than your professional opinion</a:t>
            </a:r>
          </a:p>
        </p:txBody>
      </p:sp>
      <p:sp>
        <p:nvSpPr>
          <p:cNvPr id="8" name="Slide Number Placeholder 7"/>
          <p:cNvSpPr>
            <a:spLocks noGrp="1"/>
          </p:cNvSpPr>
          <p:nvPr>
            <p:ph type="sldNum" sz="quarter" idx="12"/>
          </p:nvPr>
        </p:nvSpPr>
        <p:spPr>
          <a:xfrm>
            <a:off x="2627784" y="6309320"/>
            <a:ext cx="2133600" cy="365125"/>
          </a:xfrm>
        </p:spPr>
        <p:txBody>
          <a:bodyPr/>
          <a:lstStyle/>
          <a:p>
            <a:fld id="{CEAFB1E5-702E-4A0D-B6C1-BBE6BB7F4713}" type="slidenum">
              <a:rPr lang="en-CA" sz="2000" smtClean="0"/>
              <a:pPr/>
              <a:t>11</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solidFill>
                  <a:srgbClr val="00B050"/>
                </a:solidFill>
              </a:rPr>
              <a:t>FSP Development, Review and Approval Process</a:t>
            </a:r>
            <a:endParaRPr lang="en-CA" b="1" dirty="0">
              <a:solidFill>
                <a:srgbClr val="00B050"/>
              </a:solidFill>
            </a:endParaRPr>
          </a:p>
        </p:txBody>
      </p:sp>
      <p:sp>
        <p:nvSpPr>
          <p:cNvPr id="3" name="Content Placeholder 2"/>
          <p:cNvSpPr>
            <a:spLocks noGrp="1"/>
          </p:cNvSpPr>
          <p:nvPr>
            <p:ph idx="1"/>
          </p:nvPr>
        </p:nvSpPr>
        <p:spPr>
          <a:xfrm>
            <a:off x="457200" y="1600201"/>
            <a:ext cx="8229600" cy="3917032"/>
          </a:xfrm>
        </p:spPr>
        <p:txBody>
          <a:bodyPr/>
          <a:lstStyle/>
          <a:p>
            <a:pPr>
              <a:buNone/>
            </a:pPr>
            <a:r>
              <a:rPr lang="en-CA" dirty="0" smtClean="0"/>
              <a:t>Professional rationales support the roles and responsibilities of the;</a:t>
            </a:r>
          </a:p>
          <a:p>
            <a:r>
              <a:rPr lang="en-CA" dirty="0" smtClean="0"/>
              <a:t>Tenure holder</a:t>
            </a:r>
          </a:p>
          <a:p>
            <a:r>
              <a:rPr lang="en-CA" dirty="0" smtClean="0"/>
              <a:t>Prescribing professional</a:t>
            </a:r>
          </a:p>
          <a:p>
            <a:r>
              <a:rPr lang="en-CA" dirty="0" smtClean="0"/>
              <a:t>Reviewing professional</a:t>
            </a:r>
          </a:p>
          <a:p>
            <a:r>
              <a:rPr lang="en-CA" dirty="0" smtClean="0"/>
              <a:t>Decision maker</a:t>
            </a:r>
          </a:p>
        </p:txBody>
      </p:sp>
      <p:sp>
        <p:nvSpPr>
          <p:cNvPr id="8" name="Slide Number Placeholder 7"/>
          <p:cNvSpPr>
            <a:spLocks noGrp="1"/>
          </p:cNvSpPr>
          <p:nvPr>
            <p:ph type="sldNum" sz="quarter" idx="12"/>
          </p:nvPr>
        </p:nvSpPr>
        <p:spPr>
          <a:xfrm>
            <a:off x="2555776" y="6309320"/>
            <a:ext cx="2133600" cy="365125"/>
          </a:xfrm>
        </p:spPr>
        <p:txBody>
          <a:bodyPr/>
          <a:lstStyle/>
          <a:p>
            <a:fld id="{CEAFB1E5-702E-4A0D-B6C1-BBE6BB7F4713}" type="slidenum">
              <a:rPr lang="en-CA" sz="2000" smtClean="0"/>
              <a:pPr/>
              <a:t>12</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0186"/>
          </a:xfrm>
        </p:spPr>
        <p:txBody>
          <a:bodyPr>
            <a:noAutofit/>
          </a:bodyPr>
          <a:lstStyle/>
          <a:p>
            <a:r>
              <a:rPr lang="en-CA" sz="3600" dirty="0" smtClean="0"/>
              <a:t>Forest Stewardship Plan Stocking Standard Amendment Example</a:t>
            </a:r>
            <a:endParaRPr lang="en-CA" sz="3600" dirty="0"/>
          </a:p>
        </p:txBody>
      </p:sp>
      <p:sp>
        <p:nvSpPr>
          <p:cNvPr id="3" name="Content Placeholder 2"/>
          <p:cNvSpPr>
            <a:spLocks noGrp="1"/>
          </p:cNvSpPr>
          <p:nvPr>
            <p:ph idx="1"/>
          </p:nvPr>
        </p:nvSpPr>
        <p:spPr>
          <a:xfrm>
            <a:off x="457200" y="2060848"/>
            <a:ext cx="8229600" cy="4065315"/>
          </a:xfrm>
        </p:spPr>
        <p:txBody>
          <a:bodyPr>
            <a:normAutofit lnSpcReduction="10000"/>
          </a:bodyPr>
          <a:lstStyle/>
          <a:p>
            <a:pPr>
              <a:buNone/>
            </a:pPr>
            <a:r>
              <a:rPr lang="en-US" dirty="0" smtClean="0"/>
              <a:t>CWH xm within Forest Stewardship Plan</a:t>
            </a:r>
          </a:p>
          <a:p>
            <a:r>
              <a:rPr lang="en-CA" dirty="0" smtClean="0"/>
              <a:t>Understanding PR</a:t>
            </a:r>
          </a:p>
          <a:p>
            <a:r>
              <a:rPr lang="en-CA" dirty="0" smtClean="0"/>
              <a:t>Roles and Responsibilities</a:t>
            </a:r>
          </a:p>
          <a:p>
            <a:r>
              <a:rPr lang="en-CA" dirty="0" smtClean="0"/>
              <a:t>Rationale</a:t>
            </a:r>
          </a:p>
          <a:p>
            <a:r>
              <a:rPr lang="en-CA" dirty="0" smtClean="0"/>
              <a:t>Accountability</a:t>
            </a:r>
          </a:p>
          <a:p>
            <a:r>
              <a:rPr lang="en-CA" dirty="0" smtClean="0"/>
              <a:t>Field Review</a:t>
            </a:r>
          </a:p>
          <a:p>
            <a:r>
              <a:rPr lang="en-CA" dirty="0" smtClean="0"/>
              <a:t>Risk</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29642" cy="1282154"/>
          </a:xfrm>
        </p:spPr>
        <p:txBody>
          <a:bodyPr>
            <a:noAutofit/>
          </a:bodyPr>
          <a:lstStyle/>
          <a:p>
            <a:pPr algn="ctr"/>
            <a:r>
              <a:rPr lang="en-US" sz="2400" dirty="0" smtClean="0"/>
              <a:t>CWH xm within Forest Stewardship Plan Example (continued)</a:t>
            </a:r>
            <a:endParaRPr lang="en-CA" sz="2400" dirty="0"/>
          </a:p>
        </p:txBody>
      </p:sp>
      <p:pic>
        <p:nvPicPr>
          <p:cNvPr id="9" name="Content Placeholder 8" descr="jleblanc-2010121308012540.jpg"/>
          <p:cNvPicPr>
            <a:picLocks noGrp="1" noChangeAspect="1"/>
          </p:cNvPicPr>
          <p:nvPr>
            <p:ph idx="1"/>
          </p:nvPr>
        </p:nvPicPr>
        <p:blipFill>
          <a:blip r:embed="rId3" cstate="print">
            <a:lum bright="-10000"/>
          </a:blip>
          <a:stretch>
            <a:fillRect/>
          </a:stretch>
        </p:blipFill>
        <p:spPr>
          <a:xfrm rot="16200000">
            <a:off x="2000234" y="214288"/>
            <a:ext cx="4929222" cy="6786614"/>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0226"/>
          </a:xfrm>
        </p:spPr>
        <p:txBody>
          <a:bodyPr>
            <a:noAutofit/>
          </a:bodyPr>
          <a:lstStyle/>
          <a:p>
            <a:pPr algn="l"/>
            <a:r>
              <a:rPr lang="en-CA" b="1" dirty="0" smtClean="0">
                <a:solidFill>
                  <a:srgbClr val="00B050"/>
                </a:solidFill>
              </a:rPr>
              <a:t>Group Discussion #1 </a:t>
            </a:r>
            <a:r>
              <a:rPr lang="en-CA" dirty="0" smtClean="0"/>
              <a:t/>
            </a:r>
            <a:br>
              <a:rPr lang="en-CA" dirty="0" smtClean="0"/>
            </a:br>
            <a:r>
              <a:rPr lang="en-CA" sz="3600" b="1" dirty="0" smtClean="0">
                <a:solidFill>
                  <a:srgbClr val="00B050"/>
                </a:solidFill>
              </a:rPr>
              <a:t>Professional Rationale Check-In</a:t>
            </a:r>
            <a:br>
              <a:rPr lang="en-CA" sz="3600" b="1" dirty="0" smtClean="0">
                <a:solidFill>
                  <a:srgbClr val="00B050"/>
                </a:solidFill>
              </a:rPr>
            </a:br>
            <a:r>
              <a:rPr lang="en-CA" sz="3600" b="1" dirty="0" smtClean="0">
                <a:solidFill>
                  <a:srgbClr val="00B050"/>
                </a:solidFill>
              </a:rPr>
              <a:t>Questions (handout)</a:t>
            </a:r>
            <a:endParaRPr lang="en-CA" sz="3600" b="1" dirty="0">
              <a:solidFill>
                <a:srgbClr val="00B050"/>
              </a:solidFill>
            </a:endParaRPr>
          </a:p>
        </p:txBody>
      </p:sp>
      <p:sp>
        <p:nvSpPr>
          <p:cNvPr id="3" name="Content Placeholder 2"/>
          <p:cNvSpPr>
            <a:spLocks noGrp="1"/>
          </p:cNvSpPr>
          <p:nvPr>
            <p:ph idx="1"/>
          </p:nvPr>
        </p:nvSpPr>
        <p:spPr>
          <a:xfrm>
            <a:off x="1115616" y="2276872"/>
            <a:ext cx="7571184" cy="4104456"/>
          </a:xfrm>
        </p:spPr>
        <p:txBody>
          <a:bodyPr>
            <a:normAutofit lnSpcReduction="10000"/>
          </a:bodyPr>
          <a:lstStyle/>
          <a:p>
            <a:pPr marL="514350" lvl="0" indent="-514350">
              <a:buFont typeface="+mj-lt"/>
              <a:buAutoNum type="arabicPeriod"/>
            </a:pPr>
            <a:r>
              <a:rPr lang="en-CA" dirty="0" smtClean="0"/>
              <a:t>What is a professional rationale?</a:t>
            </a:r>
          </a:p>
          <a:p>
            <a:pPr marL="514350" lvl="0" indent="-514350">
              <a:buFont typeface="+mj-lt"/>
              <a:buAutoNum type="arabicPeriod"/>
            </a:pPr>
            <a:r>
              <a:rPr lang="en-CA" dirty="0" smtClean="0"/>
              <a:t>Why is a professional rationale needed?</a:t>
            </a:r>
          </a:p>
          <a:p>
            <a:pPr marL="514350" lvl="0" indent="-514350">
              <a:buFont typeface="+mj-lt"/>
              <a:buAutoNum type="arabicPeriod"/>
            </a:pPr>
            <a:r>
              <a:rPr lang="en-CA" dirty="0" smtClean="0"/>
              <a:t>Who is responsible a professional rationale?</a:t>
            </a:r>
          </a:p>
          <a:p>
            <a:pPr marL="514350" lvl="0" indent="-514350">
              <a:buFont typeface="+mj-lt"/>
              <a:buAutoNum type="arabicPeriod"/>
            </a:pPr>
            <a:r>
              <a:rPr lang="en-CA" dirty="0" smtClean="0"/>
              <a:t>When would you document a professional rationale?</a:t>
            </a:r>
          </a:p>
          <a:p>
            <a:pPr marL="514350" lvl="0" indent="-514350">
              <a:buFont typeface="+mj-lt"/>
              <a:buAutoNum type="arabicPeriod"/>
            </a:pPr>
            <a:r>
              <a:rPr lang="en-CA" dirty="0" smtClean="0"/>
              <a:t>Where would you submit or request a professional rationale?</a:t>
            </a:r>
          </a:p>
          <a:p>
            <a:pPr marL="360000" indent="0">
              <a:spcBef>
                <a:spcPts val="0"/>
              </a:spcBef>
              <a:buNone/>
            </a:pPr>
            <a:endParaRPr lang="en-CA" dirty="0" smtClean="0"/>
          </a:p>
        </p:txBody>
      </p:sp>
      <p:sp>
        <p:nvSpPr>
          <p:cNvPr id="8" name="Slide Number Placeholder 7"/>
          <p:cNvSpPr>
            <a:spLocks noGrp="1"/>
          </p:cNvSpPr>
          <p:nvPr>
            <p:ph type="sldNum" sz="quarter" idx="12"/>
          </p:nvPr>
        </p:nvSpPr>
        <p:spPr>
          <a:xfrm>
            <a:off x="2627784" y="6309320"/>
            <a:ext cx="2133600" cy="365125"/>
          </a:xfrm>
        </p:spPr>
        <p:txBody>
          <a:bodyPr/>
          <a:lstStyle/>
          <a:p>
            <a:fld id="{CEAFB1E5-702E-4A0D-B6C1-BBE6BB7F4713}" type="slidenum">
              <a:rPr lang="en-CA" sz="2000" smtClean="0"/>
              <a:pPr/>
              <a:t>15</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46250"/>
          </a:xfrm>
        </p:spPr>
        <p:txBody>
          <a:bodyPr>
            <a:noAutofit/>
          </a:bodyPr>
          <a:lstStyle/>
          <a:p>
            <a:pPr algn="l"/>
            <a:r>
              <a:rPr lang="en-CA" b="1" dirty="0" smtClean="0">
                <a:solidFill>
                  <a:srgbClr val="00B050"/>
                </a:solidFill>
              </a:rPr>
              <a:t>Group Discussion #2</a:t>
            </a:r>
            <a:br>
              <a:rPr lang="en-CA" b="1" dirty="0" smtClean="0">
                <a:solidFill>
                  <a:srgbClr val="00B050"/>
                </a:solidFill>
              </a:rPr>
            </a:br>
            <a:r>
              <a:rPr lang="en-CA" sz="3600" b="1" dirty="0" smtClean="0">
                <a:solidFill>
                  <a:srgbClr val="00B050"/>
                </a:solidFill>
              </a:rPr>
              <a:t>Professional Rationale Writing Exercise (handout)</a:t>
            </a:r>
            <a:endParaRPr lang="en-CA" sz="3600" b="1" dirty="0">
              <a:solidFill>
                <a:srgbClr val="00B050"/>
              </a:solidFill>
            </a:endParaRPr>
          </a:p>
        </p:txBody>
      </p:sp>
      <p:sp>
        <p:nvSpPr>
          <p:cNvPr id="3" name="Content Placeholder 2"/>
          <p:cNvSpPr>
            <a:spLocks noGrp="1"/>
          </p:cNvSpPr>
          <p:nvPr>
            <p:ph idx="1"/>
          </p:nvPr>
        </p:nvSpPr>
        <p:spPr>
          <a:xfrm>
            <a:off x="755576" y="2348880"/>
            <a:ext cx="7272808" cy="3777283"/>
          </a:xfrm>
        </p:spPr>
        <p:txBody>
          <a:bodyPr>
            <a:normAutofit/>
          </a:bodyPr>
          <a:lstStyle/>
          <a:p>
            <a:pPr marL="360000" indent="0">
              <a:spcBef>
                <a:spcPts val="0"/>
              </a:spcBef>
            </a:pPr>
            <a:r>
              <a:rPr lang="en-CA" dirty="0" smtClean="0"/>
              <a:t>Form discussion group (6-8 people)</a:t>
            </a:r>
          </a:p>
          <a:p>
            <a:pPr marL="360000" indent="0">
              <a:spcBef>
                <a:spcPts val="0"/>
              </a:spcBef>
            </a:pPr>
            <a:r>
              <a:rPr lang="en-CA" dirty="0" smtClean="0"/>
              <a:t>Pick example scenario/question review</a:t>
            </a:r>
          </a:p>
          <a:p>
            <a:pPr marL="360000" indent="0">
              <a:spcBef>
                <a:spcPts val="0"/>
              </a:spcBef>
            </a:pPr>
            <a:r>
              <a:rPr lang="en-CA" dirty="0" smtClean="0"/>
              <a:t>Identify and prepare to report out to the broader group</a:t>
            </a:r>
          </a:p>
          <a:p>
            <a:pPr marL="760050" lvl="1" indent="0">
              <a:spcBef>
                <a:spcPts val="0"/>
              </a:spcBef>
            </a:pPr>
            <a:r>
              <a:rPr lang="en-CA" dirty="0" smtClean="0"/>
              <a:t>Professional rationale audience and their information needs</a:t>
            </a:r>
          </a:p>
          <a:p>
            <a:pPr marL="760050" lvl="1" indent="0">
              <a:spcBef>
                <a:spcPts val="0"/>
              </a:spcBef>
            </a:pPr>
            <a:r>
              <a:rPr lang="en-CA" dirty="0" smtClean="0"/>
              <a:t>Assumptions you built into the scenario</a:t>
            </a:r>
          </a:p>
          <a:p>
            <a:pPr marL="760050" lvl="1" indent="0">
              <a:spcBef>
                <a:spcPts val="0"/>
              </a:spcBef>
            </a:pPr>
            <a:r>
              <a:rPr lang="en-CA" dirty="0" smtClean="0"/>
              <a:t>Critical elements of professional rationale</a:t>
            </a:r>
          </a:p>
          <a:p>
            <a:pPr marL="360000" indent="0">
              <a:spcBef>
                <a:spcPts val="0"/>
              </a:spcBef>
              <a:buNone/>
            </a:pPr>
            <a:endParaRPr lang="en-CA" dirty="0" smtClean="0"/>
          </a:p>
        </p:txBody>
      </p:sp>
      <p:sp>
        <p:nvSpPr>
          <p:cNvPr id="8" name="Slide Number Placeholder 7"/>
          <p:cNvSpPr>
            <a:spLocks noGrp="1"/>
          </p:cNvSpPr>
          <p:nvPr>
            <p:ph type="sldNum" sz="quarter" idx="12"/>
          </p:nvPr>
        </p:nvSpPr>
        <p:spPr>
          <a:xfrm>
            <a:off x="2699792" y="6309320"/>
            <a:ext cx="2133600" cy="365125"/>
          </a:xfrm>
        </p:spPr>
        <p:txBody>
          <a:bodyPr/>
          <a:lstStyle/>
          <a:p>
            <a:fld id="{CEAFB1E5-702E-4A0D-B6C1-BBE6BB7F4713}" type="slidenum">
              <a:rPr lang="en-CA" sz="2000" smtClean="0"/>
              <a:pPr/>
              <a:t>16</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00B050"/>
                </a:solidFill>
              </a:rPr>
              <a:t>Summary</a:t>
            </a:r>
            <a:endParaRPr lang="en-CA" b="1" dirty="0">
              <a:solidFill>
                <a:srgbClr val="00B050"/>
              </a:solidFill>
            </a:endParaRPr>
          </a:p>
        </p:txBody>
      </p:sp>
      <p:sp>
        <p:nvSpPr>
          <p:cNvPr id="3" name="Content Placeholder 2"/>
          <p:cNvSpPr>
            <a:spLocks noGrp="1"/>
          </p:cNvSpPr>
          <p:nvPr>
            <p:ph idx="1"/>
          </p:nvPr>
        </p:nvSpPr>
        <p:spPr>
          <a:xfrm>
            <a:off x="755576" y="1268760"/>
            <a:ext cx="7931224" cy="4896544"/>
          </a:xfrm>
        </p:spPr>
        <p:txBody>
          <a:bodyPr>
            <a:normAutofit fontScale="92500" lnSpcReduction="20000"/>
          </a:bodyPr>
          <a:lstStyle/>
          <a:p>
            <a:pPr indent="0"/>
            <a:r>
              <a:rPr lang="en-CA" sz="3700" dirty="0" smtClean="0"/>
              <a:t>Professional rationale is the response to a series of questions that must be addressed in order to make a professional decision. </a:t>
            </a:r>
          </a:p>
          <a:p>
            <a:pPr indent="0"/>
            <a:r>
              <a:rPr lang="en-CA" sz="3700" dirty="0" smtClean="0"/>
              <a:t>Decision to document and submit/request rationale is dependent on your target audience needs.</a:t>
            </a:r>
          </a:p>
          <a:p>
            <a:pPr indent="0"/>
            <a:r>
              <a:rPr lang="en-CA" sz="3700" dirty="0" smtClean="0"/>
              <a:t>Consider your role and responsibility when developing or requesting professional rationale. </a:t>
            </a:r>
          </a:p>
          <a:p>
            <a:pPr>
              <a:buNone/>
            </a:pPr>
            <a:endParaRPr lang="en-CA" dirty="0" smtClean="0"/>
          </a:p>
        </p:txBody>
      </p:sp>
      <p:sp>
        <p:nvSpPr>
          <p:cNvPr id="8" name="Slide Number Placeholder 7"/>
          <p:cNvSpPr>
            <a:spLocks noGrp="1"/>
          </p:cNvSpPr>
          <p:nvPr>
            <p:ph type="sldNum" sz="quarter" idx="12"/>
          </p:nvPr>
        </p:nvSpPr>
        <p:spPr>
          <a:xfrm>
            <a:off x="2843808" y="6237312"/>
            <a:ext cx="2133600" cy="365125"/>
          </a:xfrm>
        </p:spPr>
        <p:txBody>
          <a:bodyPr/>
          <a:lstStyle/>
          <a:p>
            <a:fld id="{CEAFB1E5-702E-4A0D-B6C1-BBE6BB7F4713}" type="slidenum">
              <a:rPr lang="en-CA" sz="2000" smtClean="0"/>
              <a:pPr/>
              <a:t>17</a:t>
            </a:fld>
            <a:endParaRPr lang="en-CA" sz="2000" dirty="0"/>
          </a:p>
        </p:txBody>
      </p:sp>
      <p:pic>
        <p:nvPicPr>
          <p:cNvPr id="9" name="Picture 8"/>
          <p:cNvPicPr/>
          <p:nvPr/>
        </p:nvPicPr>
        <p:blipFill>
          <a:blip r:embed="rId3"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00B050"/>
                </a:solidFill>
              </a:rPr>
              <a:t>Next Steps and Workshop Review</a:t>
            </a:r>
            <a:endParaRPr lang="en-CA" b="1" dirty="0">
              <a:solidFill>
                <a:srgbClr val="00B050"/>
              </a:solidFill>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CA" dirty="0" smtClean="0"/>
              <a:t>Action items</a:t>
            </a:r>
          </a:p>
          <a:p>
            <a:pPr marL="514350" indent="-514350">
              <a:buFont typeface="+mj-lt"/>
              <a:buAutoNum type="arabicPeriod"/>
            </a:pPr>
            <a:r>
              <a:rPr lang="en-CA" dirty="0" smtClean="0"/>
              <a:t>Parking lot Items</a:t>
            </a:r>
          </a:p>
          <a:p>
            <a:pPr marL="514350" indent="-514350">
              <a:buFont typeface="+mj-lt"/>
              <a:buAutoNum type="arabicPeriod"/>
            </a:pPr>
            <a:r>
              <a:rPr lang="en-CA" dirty="0" smtClean="0"/>
              <a:t>Other questions?</a:t>
            </a:r>
          </a:p>
          <a:p>
            <a:pPr marL="514350" indent="-514350">
              <a:spcAft>
                <a:spcPts val="600"/>
              </a:spcAft>
              <a:buFont typeface="+mj-lt"/>
              <a:buAutoNum type="arabicPeriod"/>
            </a:pPr>
            <a:r>
              <a:rPr lang="en-CA" dirty="0" smtClean="0"/>
              <a:t>Review goals for the day</a:t>
            </a:r>
          </a:p>
          <a:p>
            <a:pPr marL="514350" indent="-514350">
              <a:buNone/>
              <a:tabLst>
                <a:tab pos="1716088" algn="l"/>
              </a:tabLst>
            </a:pPr>
            <a:r>
              <a:rPr lang="en-CA" sz="2600" dirty="0" smtClean="0"/>
              <a:t>For more information go to;</a:t>
            </a:r>
          </a:p>
          <a:p>
            <a:pPr marL="514350" indent="-514350">
              <a:buNone/>
              <a:tabLst>
                <a:tab pos="1716088" algn="l"/>
              </a:tabLst>
            </a:pPr>
            <a:r>
              <a:rPr lang="en-CA" sz="2600" dirty="0" smtClean="0">
                <a:hlinkClick r:id="rId3"/>
              </a:rPr>
              <a:t>http://www.for.gov.bc.ca/rco/stewardship/CRIT/index.htm</a:t>
            </a:r>
            <a:r>
              <a:rPr lang="en-CA" sz="2600" dirty="0" smtClean="0"/>
              <a:t> </a:t>
            </a:r>
          </a:p>
          <a:p>
            <a:pPr marL="514350" indent="-514350" algn="ctr">
              <a:buNone/>
            </a:pPr>
            <a:r>
              <a:rPr lang="en-CA" sz="5400" dirty="0" smtClean="0"/>
              <a:t>Thank you</a:t>
            </a:r>
          </a:p>
        </p:txBody>
      </p:sp>
      <p:sp>
        <p:nvSpPr>
          <p:cNvPr id="8" name="Slide Number Placeholder 7"/>
          <p:cNvSpPr>
            <a:spLocks noGrp="1"/>
          </p:cNvSpPr>
          <p:nvPr>
            <p:ph type="sldNum" sz="quarter" idx="12"/>
          </p:nvPr>
        </p:nvSpPr>
        <p:spPr>
          <a:xfrm>
            <a:off x="2699792" y="6309320"/>
            <a:ext cx="2133600" cy="365125"/>
          </a:xfrm>
        </p:spPr>
        <p:txBody>
          <a:bodyPr/>
          <a:lstStyle/>
          <a:p>
            <a:fld id="{CEAFB1E5-702E-4A0D-B6C1-BBE6BB7F4713}" type="slidenum">
              <a:rPr lang="en-CA" sz="2000" smtClean="0"/>
              <a:pPr/>
              <a:t>18</a:t>
            </a:fld>
            <a:endParaRPr lang="en-CA" sz="2000" dirty="0"/>
          </a:p>
        </p:txBody>
      </p:sp>
      <p:pic>
        <p:nvPicPr>
          <p:cNvPr id="9" name="Picture 8"/>
          <p:cNvPicPr/>
          <p:nvPr/>
        </p:nvPicPr>
        <p:blipFill>
          <a:blip r:embed="rId4" cstate="print"/>
          <a:srcRect/>
          <a:stretch>
            <a:fillRect/>
          </a:stretch>
        </p:blipFill>
        <p:spPr bwMode="auto">
          <a:xfrm>
            <a:off x="8100392" y="5877272"/>
            <a:ext cx="785812" cy="762000"/>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0" name="Picture 4" descr="logo-colou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9512" y="5949280"/>
            <a:ext cx="1368152" cy="724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2277</TotalTime>
  <Words>3289</Words>
  <Application>Microsoft Office PowerPoint</Application>
  <PresentationFormat>On-screen Show (4:3)</PresentationFormat>
  <Paragraphs>307</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Professional Rationale Workshop South Island District Port Alberni, BC February 15, 2013 Sponsored by the Coast FRPA Implementation Team (CRIT)  </vt:lpstr>
      <vt:lpstr>Welcome and Introduction</vt:lpstr>
      <vt:lpstr>Opening Remarks</vt:lpstr>
      <vt:lpstr>What is a Professional Rationale?</vt:lpstr>
      <vt:lpstr>Professional Association Direction</vt:lpstr>
      <vt:lpstr>When is a professional rationale required? </vt:lpstr>
      <vt:lpstr>Written versus verbal?</vt:lpstr>
      <vt:lpstr>When to submit or request professional rationale? </vt:lpstr>
      <vt:lpstr>What is included in a professional rationale? </vt:lpstr>
      <vt:lpstr>What makes an effective professional rationale?  </vt:lpstr>
      <vt:lpstr>What to watch out for?</vt:lpstr>
      <vt:lpstr>FSP Development, Review and Approval Process</vt:lpstr>
      <vt:lpstr>Forest Stewardship Plan Stocking Standard Amendment Example</vt:lpstr>
      <vt:lpstr>CWH xm within Forest Stewardship Plan Example (continued)</vt:lpstr>
      <vt:lpstr>Group Discussion #1  Professional Rationale Check-In Questions (handout)</vt:lpstr>
      <vt:lpstr>Group Discussion #2 Professional Rationale Writing Exercise (handout)</vt:lpstr>
      <vt:lpstr>Summary</vt:lpstr>
      <vt:lpstr>Next Steps and Workshop Review</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Coast Region FRPA Implementation Team (CRIT)</dc:title>
  <dc:creator>carowan</dc:creator>
  <cp:lastModifiedBy>carowan</cp:lastModifiedBy>
  <cp:revision>121</cp:revision>
  <dcterms:created xsi:type="dcterms:W3CDTF">2011-02-22T21:14:31Z</dcterms:created>
  <dcterms:modified xsi:type="dcterms:W3CDTF">2013-03-22T16:31:49Z</dcterms:modified>
</cp:coreProperties>
</file>